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80" r:id="rId2"/>
    <p:sldId id="281" r:id="rId3"/>
    <p:sldId id="282" r:id="rId4"/>
    <p:sldId id="285" r:id="rId5"/>
    <p:sldId id="256" r:id="rId6"/>
    <p:sldId id="257" r:id="rId7"/>
    <p:sldId id="258" r:id="rId8"/>
    <p:sldId id="259" r:id="rId9"/>
    <p:sldId id="290" r:id="rId10"/>
    <p:sldId id="291" r:id="rId11"/>
    <p:sldId id="287" r:id="rId12"/>
    <p:sldId id="288" r:id="rId13"/>
    <p:sldId id="289" r:id="rId14"/>
    <p:sldId id="279"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257533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8085DC-F202-413F-8A46-E29D75E45DF4}" type="datetimeFigureOut">
              <a:rPr lang="en-AU" smtClean="0"/>
              <a:t>24/08/2021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59116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492954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13694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1454773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460213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910783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127525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73813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51001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19762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8085DC-F202-413F-8A46-E29D75E45DF4}" type="datetimeFigureOut">
              <a:rPr lang="en-AU" smtClean="0"/>
              <a:t>24/08/2021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14238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8085DC-F202-413F-8A46-E29D75E45DF4}" type="datetimeFigureOut">
              <a:rPr lang="en-AU" smtClean="0"/>
              <a:t>24/08/2021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827745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4685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302515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48085DC-F202-413F-8A46-E29D75E45DF4}" type="datetimeFigureOut">
              <a:rPr lang="en-AU" smtClean="0"/>
              <a:t>24/08/2021</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1990966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8085DC-F202-413F-8A46-E29D75E45DF4}" type="datetimeFigureOut">
              <a:rPr lang="en-AU" smtClean="0"/>
              <a:t>24/08/2021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8D46B0D-CABD-4DF8-A5C0-0A3CB6AD3AC0}" type="slidenum">
              <a:rPr lang="en-AU" smtClean="0"/>
              <a:t>‹#›</a:t>
            </a:fld>
            <a:endParaRPr lang="en-AU"/>
          </a:p>
        </p:txBody>
      </p:sp>
    </p:spTree>
    <p:extLst>
      <p:ext uri="{BB962C8B-B14F-4D97-AF65-F5344CB8AC3E}">
        <p14:creationId xmlns:p14="http://schemas.microsoft.com/office/powerpoint/2010/main" val="50041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48085DC-F202-413F-8A46-E29D75E45DF4}" type="datetimeFigureOut">
              <a:rPr lang="en-AU" smtClean="0"/>
              <a:t>24/08/2021</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8D46B0D-CABD-4DF8-A5C0-0A3CB6AD3AC0}" type="slidenum">
              <a:rPr lang="en-AU" smtClean="0"/>
              <a:t>‹#›</a:t>
            </a:fld>
            <a:endParaRPr lang="en-AU"/>
          </a:p>
        </p:txBody>
      </p:sp>
    </p:spTree>
    <p:extLst>
      <p:ext uri="{BB962C8B-B14F-4D97-AF65-F5344CB8AC3E}">
        <p14:creationId xmlns:p14="http://schemas.microsoft.com/office/powerpoint/2010/main" val="12859169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0852-B5D8-42FC-80D8-5EAE731B79B3}"/>
              </a:ext>
            </a:extLst>
          </p:cNvPr>
          <p:cNvSpPr>
            <a:spLocks noGrp="1"/>
          </p:cNvSpPr>
          <p:nvPr>
            <p:ph type="ctrTitle"/>
          </p:nvPr>
        </p:nvSpPr>
        <p:spPr>
          <a:xfrm>
            <a:off x="6580632" y="648930"/>
            <a:ext cx="4922391" cy="3347337"/>
          </a:xfrm>
        </p:spPr>
        <p:txBody>
          <a:bodyPr>
            <a:normAutofit/>
          </a:bodyPr>
          <a:lstStyle/>
          <a:p>
            <a:r>
              <a:rPr lang="en-IN" dirty="0"/>
              <a:t>SPRINT 3 REVIEW</a:t>
            </a:r>
          </a:p>
        </p:txBody>
      </p:sp>
      <p:sp>
        <p:nvSpPr>
          <p:cNvPr id="3" name="Subtitle 2">
            <a:extLst>
              <a:ext uri="{FF2B5EF4-FFF2-40B4-BE49-F238E27FC236}">
                <a16:creationId xmlns:a16="http://schemas.microsoft.com/office/drawing/2014/main" id="{C0FDE342-3296-4B5C-847D-9876774DA70C}"/>
              </a:ext>
            </a:extLst>
          </p:cNvPr>
          <p:cNvSpPr>
            <a:spLocks noGrp="1"/>
          </p:cNvSpPr>
          <p:nvPr>
            <p:ph type="subTitle" idx="1"/>
          </p:nvPr>
        </p:nvSpPr>
        <p:spPr>
          <a:xfrm>
            <a:off x="6580632" y="3996267"/>
            <a:ext cx="4922391" cy="1887008"/>
          </a:xfrm>
        </p:spPr>
        <p:txBody>
          <a:bodyPr>
            <a:normAutofit/>
          </a:bodyPr>
          <a:lstStyle/>
          <a:p>
            <a:r>
              <a:rPr lang="en-IN" dirty="0"/>
              <a:t> CQU LAB EQUIPMENT SOURCING</a:t>
            </a:r>
          </a:p>
        </p:txBody>
      </p:sp>
      <p:pic>
        <p:nvPicPr>
          <p:cNvPr id="5" name="Picture 4" descr="Logo, company name&#10;&#10;Description automatically generated">
            <a:extLst>
              <a:ext uri="{FF2B5EF4-FFF2-40B4-BE49-F238E27FC236}">
                <a16:creationId xmlns:a16="http://schemas.microsoft.com/office/drawing/2014/main" id="{4F6DC00C-F96A-4D44-A7E5-82A0E0D68D2A}"/>
              </a:ext>
            </a:extLst>
          </p:cNvPr>
          <p:cNvPicPr>
            <a:picLocks noChangeAspect="1"/>
          </p:cNvPicPr>
          <p:nvPr/>
        </p:nvPicPr>
        <p:blipFill>
          <a:blip r:embed="rId2"/>
          <a:stretch>
            <a:fillRect/>
          </a:stretch>
        </p:blipFill>
        <p:spPr>
          <a:xfrm>
            <a:off x="977550" y="1793144"/>
            <a:ext cx="4774321" cy="2983950"/>
          </a:xfrm>
          <a:prstGeom prst="rect">
            <a:avLst/>
          </a:prstGeom>
        </p:spPr>
      </p:pic>
    </p:spTree>
    <p:extLst>
      <p:ext uri="{BB962C8B-B14F-4D97-AF65-F5344CB8AC3E}">
        <p14:creationId xmlns:p14="http://schemas.microsoft.com/office/powerpoint/2010/main" val="327529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D926-CB6B-4EB2-BEBE-6FA2AB63C9FD}"/>
              </a:ext>
            </a:extLst>
          </p:cNvPr>
          <p:cNvSpPr>
            <a:spLocks noGrp="1"/>
          </p:cNvSpPr>
          <p:nvPr>
            <p:ph type="title"/>
          </p:nvPr>
        </p:nvSpPr>
        <p:spPr/>
        <p:txBody>
          <a:bodyPr/>
          <a:lstStyle/>
          <a:p>
            <a:pPr algn="ctr"/>
            <a:r>
              <a:rPr lang="en-IN" sz="2800" dirty="0"/>
              <a:t>RISK MANAGEMENT PLAN – INTRODUCTION </a:t>
            </a:r>
          </a:p>
        </p:txBody>
      </p:sp>
      <p:sp>
        <p:nvSpPr>
          <p:cNvPr id="3" name="Content Placeholder 2">
            <a:extLst>
              <a:ext uri="{FF2B5EF4-FFF2-40B4-BE49-F238E27FC236}">
                <a16:creationId xmlns:a16="http://schemas.microsoft.com/office/drawing/2014/main" id="{8A791207-F2C9-4022-BD5E-6B953DA90A3A}"/>
              </a:ext>
            </a:extLst>
          </p:cNvPr>
          <p:cNvSpPr>
            <a:spLocks noGrp="1"/>
          </p:cNvSpPr>
          <p:nvPr>
            <p:ph idx="1"/>
          </p:nvPr>
        </p:nvSpPr>
        <p:spPr>
          <a:xfrm>
            <a:off x="251927" y="1296956"/>
            <a:ext cx="11495313" cy="5243803"/>
          </a:xfrm>
        </p:spPr>
        <p:txBody>
          <a:bodyPr>
            <a:normAutofit lnSpcReduction="10000"/>
          </a:bodyPr>
          <a:lstStyle/>
          <a:p>
            <a:r>
              <a:rPr lang="en-IN" dirty="0"/>
              <a:t>MITIGATE</a:t>
            </a:r>
          </a:p>
          <a:p>
            <a:pPr marL="0" indent="0">
              <a:buNone/>
            </a:pPr>
            <a:r>
              <a:rPr lang="en-US" sz="1800" dirty="0">
                <a:effectLst/>
                <a:latin typeface="Times New Roman" panose="02020603050405020304" pitchFamily="18" charset="0"/>
                <a:ea typeface="Times New Roman" panose="02020603050405020304" pitchFamily="18" charset="0"/>
              </a:rPr>
              <a:t>If you can’t avoid the risk, you can mitigate it. This means taking some sort </a:t>
            </a:r>
            <a:r>
              <a:rPr lang="en-US" sz="1800" dirty="0">
                <a:effectLst/>
                <a:latin typeface="Times New Roman" panose="02020603050405020304" pitchFamily="18" charset="0"/>
                <a:ea typeface="Calibri" panose="020F0502020204030204" pitchFamily="34" charset="0"/>
              </a:rPr>
              <a:t>reduce the chances of negative impacts on your business.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IN" dirty="0"/>
          </a:p>
          <a:p>
            <a:r>
              <a:rPr lang="en-IN" dirty="0"/>
              <a:t>AVOID</a:t>
            </a:r>
          </a:p>
          <a:p>
            <a:pPr marL="0" indent="0">
              <a:buNone/>
            </a:pPr>
            <a:r>
              <a:rPr lang="en-US" sz="1800" dirty="0">
                <a:effectLst/>
                <a:latin typeface="Times New Roman" panose="02020603050405020304" pitchFamily="18" charset="0"/>
                <a:ea typeface="Times New Roman" panose="02020603050405020304" pitchFamily="18" charset="0"/>
              </a:rPr>
              <a:t>The best thing you can do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 action that will cause it to do as little damage to your project as possible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a:p>
            <a:r>
              <a:rPr lang="en-IN" dirty="0"/>
              <a:t>TRANSFER</a:t>
            </a:r>
          </a:p>
          <a:p>
            <a:pPr marL="0" indent="0">
              <a:buNone/>
            </a:pPr>
            <a:r>
              <a:rPr lang="en-US" sz="1800" dirty="0">
                <a:effectLst/>
                <a:latin typeface="Times New Roman" panose="02020603050405020304" pitchFamily="18" charset="0"/>
                <a:ea typeface="Times New Roman" panose="02020603050405020304" pitchFamily="18" charset="0"/>
              </a:rPr>
              <a:t>One effective way to deal with a risk is to pay someone else to accept it for you. The most common way to do this is to buy insurance.</a:t>
            </a:r>
            <a:endParaRPr lang="en-IN" dirty="0"/>
          </a:p>
          <a:p>
            <a:endParaRPr lang="en-IN" dirty="0"/>
          </a:p>
          <a:p>
            <a:r>
              <a:rPr lang="en-IN" dirty="0"/>
              <a:t>ACCEPT</a:t>
            </a:r>
          </a:p>
          <a:p>
            <a:pPr marL="0" indent="0">
              <a:buNone/>
            </a:pPr>
            <a:r>
              <a:rPr lang="en-US" sz="1800" dirty="0">
                <a:effectLst/>
                <a:latin typeface="Times New Roman" panose="02020603050405020304" pitchFamily="18" charset="0"/>
                <a:ea typeface="Times New Roman" panose="02020603050405020304" pitchFamily="18" charset="0"/>
              </a:rPr>
              <a:t>When you can’t avoid, mitigate, or transfer a risk, then you must accept it. But even when you accept a risk, at least you’ve looked at the alternatives and you know what will happen if it occurs. </a:t>
            </a:r>
            <a:endParaRPr lang="en-IN" dirty="0"/>
          </a:p>
        </p:txBody>
      </p:sp>
      <p:pic>
        <p:nvPicPr>
          <p:cNvPr id="5" name="Video 4">
            <a:hlinkClick r:id="" action="ppaction://media"/>
            <a:extLst>
              <a:ext uri="{FF2B5EF4-FFF2-40B4-BE49-F238E27FC236}">
                <a16:creationId xmlns:a16="http://schemas.microsoft.com/office/drawing/2014/main" id="{D227D485-2FFE-4843-AEFE-0A0A73DD50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0" y="5143500"/>
            <a:ext cx="2285999" cy="171450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2EBDB9CA-2B9E-48F2-8AA9-3777BF665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005" y="5197504"/>
            <a:ext cx="2185987" cy="1606491"/>
          </a:xfrm>
          <a:prstGeom prst="rect">
            <a:avLst/>
          </a:prstGeom>
        </p:spPr>
      </p:pic>
    </p:spTree>
    <p:extLst>
      <p:ext uri="{BB962C8B-B14F-4D97-AF65-F5344CB8AC3E}">
        <p14:creationId xmlns:p14="http://schemas.microsoft.com/office/powerpoint/2010/main" val="31671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C128-066C-470E-A6FA-88314BB5BD27}"/>
              </a:ext>
            </a:extLst>
          </p:cNvPr>
          <p:cNvSpPr>
            <a:spLocks noGrp="1"/>
          </p:cNvSpPr>
          <p:nvPr>
            <p:ph type="title"/>
          </p:nvPr>
        </p:nvSpPr>
        <p:spPr>
          <a:xfrm>
            <a:off x="646112" y="452718"/>
            <a:ext cx="9505594" cy="547394"/>
          </a:xfrm>
        </p:spPr>
        <p:txBody>
          <a:bodyPr/>
          <a:lstStyle/>
          <a:p>
            <a:pPr algn="ctr"/>
            <a:r>
              <a:rPr lang="en-IN" sz="2400" dirty="0"/>
              <a:t>RISK MANAGEMENT PLAN IN THIS PROJECT</a:t>
            </a:r>
          </a:p>
        </p:txBody>
      </p:sp>
      <p:sp>
        <p:nvSpPr>
          <p:cNvPr id="3" name="Content Placeholder 2">
            <a:extLst>
              <a:ext uri="{FF2B5EF4-FFF2-40B4-BE49-F238E27FC236}">
                <a16:creationId xmlns:a16="http://schemas.microsoft.com/office/drawing/2014/main" id="{A088D703-0317-442B-99FF-471513A24D33}"/>
              </a:ext>
            </a:extLst>
          </p:cNvPr>
          <p:cNvSpPr>
            <a:spLocks noGrp="1"/>
          </p:cNvSpPr>
          <p:nvPr>
            <p:ph idx="1"/>
          </p:nvPr>
        </p:nvSpPr>
        <p:spPr/>
        <p:txBody>
          <a:bodyPr/>
          <a:lstStyle/>
          <a:p>
            <a:endParaRPr lang="en-IN"/>
          </a:p>
        </p:txBody>
      </p:sp>
      <p:graphicFrame>
        <p:nvGraphicFramePr>
          <p:cNvPr id="4" name="Content Placeholder 3">
            <a:extLst>
              <a:ext uri="{FF2B5EF4-FFF2-40B4-BE49-F238E27FC236}">
                <a16:creationId xmlns:a16="http://schemas.microsoft.com/office/drawing/2014/main" id="{F673C069-1C36-4B81-94C0-CFB77AB60F2C}"/>
              </a:ext>
            </a:extLst>
          </p:cNvPr>
          <p:cNvGraphicFramePr>
            <a:graphicFrameLocks/>
          </p:cNvGraphicFramePr>
          <p:nvPr/>
        </p:nvGraphicFramePr>
        <p:xfrm>
          <a:off x="2705878" y="1502228"/>
          <a:ext cx="6344816" cy="5141169"/>
        </p:xfrm>
        <a:graphic>
          <a:graphicData uri="http://schemas.openxmlformats.org/drawingml/2006/table">
            <a:tbl>
              <a:tblPr firstRow="1" firstCol="1" bandRow="1">
                <a:tableStyleId>{5C22544A-7EE6-4342-B048-85BDC9FD1C3A}</a:tableStyleId>
              </a:tblPr>
              <a:tblGrid>
                <a:gridCol w="6344816">
                  <a:extLst>
                    <a:ext uri="{9D8B030D-6E8A-4147-A177-3AD203B41FA5}">
                      <a16:colId xmlns:a16="http://schemas.microsoft.com/office/drawing/2014/main" val="229063244"/>
                    </a:ext>
                  </a:extLst>
                </a:gridCol>
              </a:tblGrid>
              <a:tr h="571241">
                <a:tc>
                  <a:txBody>
                    <a:bodyPr/>
                    <a:lstStyle/>
                    <a:p>
                      <a:pPr algn="ctr">
                        <a:lnSpc>
                          <a:spcPct val="107000"/>
                        </a:lnSpc>
                        <a:spcAft>
                          <a:spcPts val="800"/>
                        </a:spcAft>
                      </a:pPr>
                      <a:r>
                        <a:rPr lang="en-IN" sz="1400" dirty="0">
                          <a:effectLst/>
                        </a:rPr>
                        <a:t>Requirement changes frequently by client side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1542083"/>
                  </a:ext>
                </a:extLst>
              </a:tr>
              <a:tr h="571241">
                <a:tc>
                  <a:txBody>
                    <a:bodyPr/>
                    <a:lstStyle/>
                    <a:p>
                      <a:pPr algn="ctr">
                        <a:lnSpc>
                          <a:spcPct val="107000"/>
                        </a:lnSpc>
                        <a:spcAft>
                          <a:spcPts val="800"/>
                        </a:spcAft>
                      </a:pPr>
                      <a:r>
                        <a:rPr lang="en-IN" sz="1400" dirty="0">
                          <a:effectLst/>
                        </a:rPr>
                        <a:t>Data Integration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24406"/>
                  </a:ext>
                </a:extLst>
              </a:tr>
              <a:tr h="571241">
                <a:tc>
                  <a:txBody>
                    <a:bodyPr/>
                    <a:lstStyle/>
                    <a:p>
                      <a:pPr algn="ctr">
                        <a:lnSpc>
                          <a:spcPct val="107000"/>
                        </a:lnSpc>
                        <a:spcAft>
                          <a:spcPts val="800"/>
                        </a:spcAft>
                      </a:pPr>
                      <a:r>
                        <a:rPr lang="en-IN" sz="1400" dirty="0">
                          <a:effectLst/>
                        </a:rPr>
                        <a:t>Communication problem between team members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5872239"/>
                  </a:ext>
                </a:extLst>
              </a:tr>
              <a:tr h="571241">
                <a:tc>
                  <a:txBody>
                    <a:bodyPr/>
                    <a:lstStyle/>
                    <a:p>
                      <a:pPr algn="ctr">
                        <a:lnSpc>
                          <a:spcPct val="107000"/>
                        </a:lnSpc>
                        <a:spcAft>
                          <a:spcPts val="800"/>
                        </a:spcAft>
                      </a:pPr>
                      <a:r>
                        <a:rPr lang="en-IN" sz="1400" dirty="0">
                          <a:effectLst/>
                        </a:rPr>
                        <a:t>Task need to be spitted equally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9977143"/>
                  </a:ext>
                </a:extLst>
              </a:tr>
              <a:tr h="571241">
                <a:tc>
                  <a:txBody>
                    <a:bodyPr/>
                    <a:lstStyle/>
                    <a:p>
                      <a:pPr algn="ctr">
                        <a:lnSpc>
                          <a:spcPct val="107000"/>
                        </a:lnSpc>
                        <a:spcAft>
                          <a:spcPts val="800"/>
                        </a:spcAft>
                      </a:pPr>
                      <a:r>
                        <a:rPr lang="en-IN" sz="1400" dirty="0">
                          <a:effectLst/>
                        </a:rPr>
                        <a:t>Data tracking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4253528"/>
                  </a:ext>
                </a:extLst>
              </a:tr>
              <a:tr h="571241">
                <a:tc>
                  <a:txBody>
                    <a:bodyPr/>
                    <a:lstStyle/>
                    <a:p>
                      <a:pPr algn="ctr">
                        <a:lnSpc>
                          <a:spcPct val="107000"/>
                        </a:lnSpc>
                        <a:spcAft>
                          <a:spcPts val="800"/>
                        </a:spcAft>
                      </a:pPr>
                      <a:r>
                        <a:rPr lang="en-IN" sz="1400" dirty="0">
                          <a:effectLst/>
                        </a:rPr>
                        <a:t>Lack of Expertise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1254270"/>
                  </a:ext>
                </a:extLst>
              </a:tr>
              <a:tr h="571241">
                <a:tc>
                  <a:txBody>
                    <a:bodyPr/>
                    <a:lstStyle/>
                    <a:p>
                      <a:pPr algn="ctr">
                        <a:lnSpc>
                          <a:spcPct val="107000"/>
                        </a:lnSpc>
                        <a:spcAft>
                          <a:spcPts val="800"/>
                        </a:spcAft>
                      </a:pPr>
                      <a:r>
                        <a:rPr lang="en-IN" sz="1400" dirty="0">
                          <a:effectLst/>
                        </a:rPr>
                        <a:t>Upgrade platform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4828989"/>
                  </a:ext>
                </a:extLst>
              </a:tr>
              <a:tr h="571241">
                <a:tc>
                  <a:txBody>
                    <a:bodyPr/>
                    <a:lstStyle/>
                    <a:p>
                      <a:pPr algn="ctr">
                        <a:lnSpc>
                          <a:spcPct val="107000"/>
                        </a:lnSpc>
                        <a:spcAft>
                          <a:spcPts val="800"/>
                        </a:spcAft>
                      </a:pPr>
                      <a:r>
                        <a:rPr lang="en-IN" sz="1400" dirty="0">
                          <a:effectLst/>
                        </a:rPr>
                        <a:t>Team coordination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9314791"/>
                  </a:ext>
                </a:extLst>
              </a:tr>
              <a:tr h="571241">
                <a:tc>
                  <a:txBody>
                    <a:bodyPr/>
                    <a:lstStyle/>
                    <a:p>
                      <a:pPr algn="ctr">
                        <a:lnSpc>
                          <a:spcPct val="107000"/>
                        </a:lnSpc>
                        <a:spcAft>
                          <a:spcPts val="800"/>
                        </a:spcAft>
                      </a:pPr>
                      <a:r>
                        <a:rPr lang="en-IN" sz="1400" dirty="0">
                          <a:effectLst/>
                        </a:rPr>
                        <a:t>Inventory maintenance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291298"/>
                  </a:ext>
                </a:extLst>
              </a:tr>
            </a:tbl>
          </a:graphicData>
        </a:graphic>
      </p:graphicFrame>
    </p:spTree>
    <p:extLst>
      <p:ext uri="{BB962C8B-B14F-4D97-AF65-F5344CB8AC3E}">
        <p14:creationId xmlns:p14="http://schemas.microsoft.com/office/powerpoint/2010/main" val="318945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7E0872F5-3F90-4E05-A827-02D05A58CDBB}"/>
              </a:ext>
            </a:extLst>
          </p:cNvPr>
          <p:cNvGraphicFramePr>
            <a:graphicFrameLocks noGrp="1"/>
          </p:cNvGraphicFramePr>
          <p:nvPr>
            <p:ph idx="1"/>
          </p:nvPr>
        </p:nvGraphicFramePr>
        <p:xfrm>
          <a:off x="1026367" y="653142"/>
          <a:ext cx="8929395" cy="5868956"/>
        </p:xfrm>
        <a:graphic>
          <a:graphicData uri="http://schemas.openxmlformats.org/drawingml/2006/table">
            <a:tbl>
              <a:tblPr firstRow="1" firstCol="1" bandRow="1">
                <a:tableStyleId>{5C22544A-7EE6-4342-B048-85BDC9FD1C3A}</a:tableStyleId>
              </a:tblPr>
              <a:tblGrid>
                <a:gridCol w="725689">
                  <a:extLst>
                    <a:ext uri="{9D8B030D-6E8A-4147-A177-3AD203B41FA5}">
                      <a16:colId xmlns:a16="http://schemas.microsoft.com/office/drawing/2014/main" val="316059962"/>
                    </a:ext>
                  </a:extLst>
                </a:gridCol>
                <a:gridCol w="2662854">
                  <a:extLst>
                    <a:ext uri="{9D8B030D-6E8A-4147-A177-3AD203B41FA5}">
                      <a16:colId xmlns:a16="http://schemas.microsoft.com/office/drawing/2014/main" val="3200331124"/>
                    </a:ext>
                  </a:extLst>
                </a:gridCol>
                <a:gridCol w="726543">
                  <a:extLst>
                    <a:ext uri="{9D8B030D-6E8A-4147-A177-3AD203B41FA5}">
                      <a16:colId xmlns:a16="http://schemas.microsoft.com/office/drawing/2014/main" val="153408417"/>
                    </a:ext>
                  </a:extLst>
                </a:gridCol>
                <a:gridCol w="605311">
                  <a:extLst>
                    <a:ext uri="{9D8B030D-6E8A-4147-A177-3AD203B41FA5}">
                      <a16:colId xmlns:a16="http://schemas.microsoft.com/office/drawing/2014/main" val="3383676784"/>
                    </a:ext>
                  </a:extLst>
                </a:gridCol>
                <a:gridCol w="725689">
                  <a:extLst>
                    <a:ext uri="{9D8B030D-6E8A-4147-A177-3AD203B41FA5}">
                      <a16:colId xmlns:a16="http://schemas.microsoft.com/office/drawing/2014/main" val="889451442"/>
                    </a:ext>
                  </a:extLst>
                </a:gridCol>
                <a:gridCol w="3483309">
                  <a:extLst>
                    <a:ext uri="{9D8B030D-6E8A-4147-A177-3AD203B41FA5}">
                      <a16:colId xmlns:a16="http://schemas.microsoft.com/office/drawing/2014/main" val="4245082974"/>
                    </a:ext>
                  </a:extLst>
                </a:gridCol>
              </a:tblGrid>
              <a:tr h="491093">
                <a:tc>
                  <a:txBody>
                    <a:bodyPr/>
                    <a:lstStyle/>
                    <a:p>
                      <a:pPr algn="ctr">
                        <a:lnSpc>
                          <a:spcPct val="107000"/>
                        </a:lnSpc>
                        <a:spcAft>
                          <a:spcPts val="800"/>
                        </a:spcAft>
                      </a:pPr>
                      <a:r>
                        <a:rPr lang="en-IN" sz="900">
                          <a:effectLst/>
                        </a:rPr>
                        <a:t>S.NO</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ctr">
                        <a:lnSpc>
                          <a:spcPct val="107000"/>
                        </a:lnSpc>
                        <a:spcAft>
                          <a:spcPts val="800"/>
                        </a:spcAft>
                      </a:pPr>
                      <a:r>
                        <a:rPr lang="en-IN" sz="900">
                          <a:effectLst/>
                        </a:rPr>
                        <a:t>Risk</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ctr">
                        <a:lnSpc>
                          <a:spcPct val="107000"/>
                        </a:lnSpc>
                        <a:spcAft>
                          <a:spcPts val="800"/>
                        </a:spcAft>
                      </a:pPr>
                      <a:r>
                        <a:rPr lang="en-IN" sz="900">
                          <a:effectLst/>
                        </a:rPr>
                        <a:t>P</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ctr">
                        <a:lnSpc>
                          <a:spcPct val="107000"/>
                        </a:lnSpc>
                        <a:spcAft>
                          <a:spcPts val="800"/>
                        </a:spcAft>
                      </a:pPr>
                      <a:r>
                        <a:rPr lang="en-IN" sz="900">
                          <a:effectLst/>
                        </a:rPr>
                        <a:t>I</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ctr">
                        <a:lnSpc>
                          <a:spcPct val="107000"/>
                        </a:lnSpc>
                        <a:spcAft>
                          <a:spcPts val="800"/>
                        </a:spcAft>
                      </a:pPr>
                      <a:r>
                        <a:rPr lang="en-IN" sz="900">
                          <a:effectLst/>
                        </a:rPr>
                        <a:t>P*I</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ctr">
                        <a:lnSpc>
                          <a:spcPct val="107000"/>
                        </a:lnSpc>
                        <a:spcAft>
                          <a:spcPts val="800"/>
                        </a:spcAft>
                      </a:pPr>
                      <a:r>
                        <a:rPr lang="en-IN" sz="900">
                          <a:effectLst/>
                        </a:rPr>
                        <a:t>Solution / Mitigation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2035569559"/>
                  </a:ext>
                </a:extLst>
              </a:tr>
              <a:tr h="944371">
                <a:tc>
                  <a:txBody>
                    <a:bodyPr/>
                    <a:lstStyle/>
                    <a:p>
                      <a:pPr>
                        <a:lnSpc>
                          <a:spcPct val="107000"/>
                        </a:lnSpc>
                        <a:spcAft>
                          <a:spcPts val="800"/>
                        </a:spcAft>
                      </a:pPr>
                      <a:r>
                        <a:rPr lang="en-IN" sz="900">
                          <a:effectLst/>
                        </a:rPr>
                        <a:t>01</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Requirement changes frequently by client side</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42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just">
                        <a:lnSpc>
                          <a:spcPct val="107000"/>
                        </a:lnSpc>
                        <a:spcAft>
                          <a:spcPts val="800"/>
                        </a:spcAft>
                      </a:pPr>
                      <a:r>
                        <a:rPr lang="en-IN" sz="900">
                          <a:effectLst/>
                        </a:rPr>
                        <a:t>The project manager has to understand the initial stage of the document, Identify the queries. Have the meeting with the project owner frequently to get clear idea about their requirement before the initiation of work.</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339568900"/>
                  </a:ext>
                </a:extLst>
              </a:tr>
              <a:tr h="785636">
                <a:tc>
                  <a:txBody>
                    <a:bodyPr/>
                    <a:lstStyle/>
                    <a:p>
                      <a:pPr>
                        <a:lnSpc>
                          <a:spcPct val="107000"/>
                        </a:lnSpc>
                        <a:spcAft>
                          <a:spcPts val="800"/>
                        </a:spcAft>
                      </a:pPr>
                      <a:r>
                        <a:rPr lang="en-IN" sz="900">
                          <a:effectLst/>
                        </a:rPr>
                        <a:t>02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Data Integration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3</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15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just">
                        <a:lnSpc>
                          <a:spcPct val="107000"/>
                        </a:lnSpc>
                        <a:spcAft>
                          <a:spcPts val="800"/>
                        </a:spcAft>
                      </a:pPr>
                      <a:r>
                        <a:rPr lang="en-IN" sz="900">
                          <a:effectLst/>
                        </a:rPr>
                        <a:t>In this project “Lab equipment sourcing” it is important to maintain the proper datasets. There are various tools to integrate the multiple datasets. By using those tools, it is easy to mitigate those risks.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3149851727"/>
                  </a:ext>
                </a:extLst>
              </a:tr>
              <a:tr h="1759114">
                <a:tc>
                  <a:txBody>
                    <a:bodyPr/>
                    <a:lstStyle/>
                    <a:p>
                      <a:pPr>
                        <a:lnSpc>
                          <a:spcPct val="107000"/>
                        </a:lnSpc>
                        <a:spcAft>
                          <a:spcPts val="800"/>
                        </a:spcAft>
                      </a:pPr>
                      <a:r>
                        <a:rPr lang="en-IN" sz="900">
                          <a:effectLst/>
                        </a:rPr>
                        <a:t>03</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Communication problem between team members</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8</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56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just">
                        <a:lnSpc>
                          <a:spcPct val="107000"/>
                        </a:lnSpc>
                        <a:spcAft>
                          <a:spcPts val="800"/>
                        </a:spcAft>
                      </a:pPr>
                      <a:r>
                        <a:rPr lang="en-IN" sz="900" dirty="0">
                          <a:effectLst/>
                        </a:rPr>
                        <a:t>It is the serious threat, where it may create serious impact to the project. It is mandatory to have internal discussion with their team members in daily basis. Updating their work in separate portal where every team member in the group can view their workings. It needs to be rectified at the initial stage itself.</a:t>
                      </a:r>
                    </a:p>
                    <a:p>
                      <a:pPr>
                        <a:lnSpc>
                          <a:spcPct val="107000"/>
                        </a:lnSpc>
                        <a:spcAft>
                          <a:spcPts val="800"/>
                        </a:spcAft>
                      </a:pPr>
                      <a:r>
                        <a:rPr lang="en-IN" sz="900" dirty="0">
                          <a:effectLst/>
                        </a:rPr>
                        <a:t> </a:t>
                      </a:r>
                    </a:p>
                    <a:p>
                      <a:pPr>
                        <a:lnSpc>
                          <a:spcPct val="107000"/>
                        </a:lnSpc>
                        <a:spcAft>
                          <a:spcPts val="800"/>
                        </a:spcAft>
                      </a:pPr>
                      <a:r>
                        <a:rPr lang="en-IN" sz="900" dirty="0">
                          <a:effectLst/>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2669770107"/>
                  </a:ext>
                </a:extLst>
              </a:tr>
              <a:tr h="944371">
                <a:tc>
                  <a:txBody>
                    <a:bodyPr/>
                    <a:lstStyle/>
                    <a:p>
                      <a:pPr>
                        <a:lnSpc>
                          <a:spcPct val="107000"/>
                        </a:lnSpc>
                        <a:spcAft>
                          <a:spcPts val="800"/>
                        </a:spcAft>
                      </a:pPr>
                      <a:r>
                        <a:rPr lang="en-IN" sz="900">
                          <a:effectLst/>
                        </a:rPr>
                        <a:t>04</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Task need to be spitted equally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49</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just">
                        <a:lnSpc>
                          <a:spcPct val="107000"/>
                        </a:lnSpc>
                        <a:spcAft>
                          <a:spcPts val="800"/>
                        </a:spcAft>
                      </a:pPr>
                      <a:r>
                        <a:rPr lang="en-IN" sz="900">
                          <a:effectLst/>
                        </a:rPr>
                        <a:t>First stage of reducing those risks by analysing the skillsets of each team member in the group. Based on their understandings and skillsets, tasks need to be listed and shared equally within their group.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1605020198"/>
                  </a:ext>
                </a:extLst>
              </a:tr>
              <a:tr h="944371">
                <a:tc>
                  <a:txBody>
                    <a:bodyPr/>
                    <a:lstStyle/>
                    <a:p>
                      <a:pPr>
                        <a:lnSpc>
                          <a:spcPct val="107000"/>
                        </a:lnSpc>
                        <a:spcAft>
                          <a:spcPts val="800"/>
                        </a:spcAft>
                      </a:pPr>
                      <a:r>
                        <a:rPr lang="en-IN" sz="900">
                          <a:effectLst/>
                        </a:rPr>
                        <a:t>05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Data tracking</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nSpc>
                          <a:spcPct val="107000"/>
                        </a:lnSpc>
                        <a:spcAft>
                          <a:spcPts val="800"/>
                        </a:spcAft>
                      </a:pPr>
                      <a:r>
                        <a:rPr lang="en-IN" sz="900">
                          <a:effectLst/>
                        </a:rPr>
                        <a:t>30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tc>
                  <a:txBody>
                    <a:bodyPr/>
                    <a:lstStyle/>
                    <a:p>
                      <a:pPr algn="just">
                        <a:lnSpc>
                          <a:spcPct val="107000"/>
                        </a:lnSpc>
                        <a:spcAft>
                          <a:spcPts val="800"/>
                        </a:spcAft>
                      </a:pPr>
                      <a:r>
                        <a:rPr lang="en-IN" sz="900" dirty="0">
                          <a:effectLst/>
                        </a:rPr>
                        <a:t>If the team members are updating their work in different DB, it creates difficulty in tracking those datasets. To overcome this issue, Centralized is the only option where helps to have access to all the other members in their group.</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384" marR="43384" marT="0" marB="0" anchor="ctr"/>
                </a:tc>
                <a:extLst>
                  <a:ext uri="{0D108BD9-81ED-4DB2-BD59-A6C34878D82A}">
                    <a16:rowId xmlns:a16="http://schemas.microsoft.com/office/drawing/2014/main" val="2947358469"/>
                  </a:ext>
                </a:extLst>
              </a:tr>
            </a:tbl>
          </a:graphicData>
        </a:graphic>
      </p:graphicFrame>
    </p:spTree>
    <p:extLst>
      <p:ext uri="{BB962C8B-B14F-4D97-AF65-F5344CB8AC3E}">
        <p14:creationId xmlns:p14="http://schemas.microsoft.com/office/powerpoint/2010/main" val="2197547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49BA-2CF9-4B03-8BBE-8B293D4A3E7B}"/>
              </a:ext>
            </a:extLst>
          </p:cNvPr>
          <p:cNvSpPr>
            <a:spLocks noGrp="1"/>
          </p:cNvSpPr>
          <p:nvPr>
            <p:ph type="title"/>
          </p:nvPr>
        </p:nvSpPr>
        <p:spPr>
          <a:xfrm>
            <a:off x="646111" y="452718"/>
            <a:ext cx="9404723" cy="443021"/>
          </a:xfrm>
        </p:spPr>
        <p:txBody>
          <a:bodyPr/>
          <a:lstStyle/>
          <a:p>
            <a:pPr algn="ctr"/>
            <a:r>
              <a:rPr lang="en-IN" sz="2800" dirty="0"/>
              <a:t>RISK MANAGEMENT PLAN - CONTD</a:t>
            </a:r>
          </a:p>
        </p:txBody>
      </p:sp>
      <p:graphicFrame>
        <p:nvGraphicFramePr>
          <p:cNvPr id="4" name="Content Placeholder 3">
            <a:extLst>
              <a:ext uri="{FF2B5EF4-FFF2-40B4-BE49-F238E27FC236}">
                <a16:creationId xmlns:a16="http://schemas.microsoft.com/office/drawing/2014/main" id="{45456C11-1B06-4343-993E-24AC51A1D7B8}"/>
              </a:ext>
            </a:extLst>
          </p:cNvPr>
          <p:cNvGraphicFramePr>
            <a:graphicFrameLocks noGrp="1"/>
          </p:cNvGraphicFramePr>
          <p:nvPr>
            <p:ph idx="1"/>
          </p:nvPr>
        </p:nvGraphicFramePr>
        <p:xfrm>
          <a:off x="646111" y="1287624"/>
          <a:ext cx="10625268" cy="5117659"/>
        </p:xfrm>
        <a:graphic>
          <a:graphicData uri="http://schemas.openxmlformats.org/drawingml/2006/table">
            <a:tbl>
              <a:tblPr firstRow="1" firstCol="1" bandRow="1">
                <a:tableStyleId>{5C22544A-7EE6-4342-B048-85BDC9FD1C3A}</a:tableStyleId>
              </a:tblPr>
              <a:tblGrid>
                <a:gridCol w="863512">
                  <a:extLst>
                    <a:ext uri="{9D8B030D-6E8A-4147-A177-3AD203B41FA5}">
                      <a16:colId xmlns:a16="http://schemas.microsoft.com/office/drawing/2014/main" val="187396972"/>
                    </a:ext>
                  </a:extLst>
                </a:gridCol>
                <a:gridCol w="3168584">
                  <a:extLst>
                    <a:ext uri="{9D8B030D-6E8A-4147-A177-3AD203B41FA5}">
                      <a16:colId xmlns:a16="http://schemas.microsoft.com/office/drawing/2014/main" val="2847591284"/>
                    </a:ext>
                  </a:extLst>
                </a:gridCol>
                <a:gridCol w="864528">
                  <a:extLst>
                    <a:ext uri="{9D8B030D-6E8A-4147-A177-3AD203B41FA5}">
                      <a16:colId xmlns:a16="http://schemas.microsoft.com/office/drawing/2014/main" val="1446342617"/>
                    </a:ext>
                  </a:extLst>
                </a:gridCol>
                <a:gridCol w="720272">
                  <a:extLst>
                    <a:ext uri="{9D8B030D-6E8A-4147-A177-3AD203B41FA5}">
                      <a16:colId xmlns:a16="http://schemas.microsoft.com/office/drawing/2014/main" val="1241791571"/>
                    </a:ext>
                  </a:extLst>
                </a:gridCol>
                <a:gridCol w="863512">
                  <a:extLst>
                    <a:ext uri="{9D8B030D-6E8A-4147-A177-3AD203B41FA5}">
                      <a16:colId xmlns:a16="http://schemas.microsoft.com/office/drawing/2014/main" val="473386902"/>
                    </a:ext>
                  </a:extLst>
                </a:gridCol>
                <a:gridCol w="4144860">
                  <a:extLst>
                    <a:ext uri="{9D8B030D-6E8A-4147-A177-3AD203B41FA5}">
                      <a16:colId xmlns:a16="http://schemas.microsoft.com/office/drawing/2014/main" val="4032567812"/>
                    </a:ext>
                  </a:extLst>
                </a:gridCol>
              </a:tblGrid>
              <a:tr h="1402173">
                <a:tc>
                  <a:txBody>
                    <a:bodyPr/>
                    <a:lstStyle/>
                    <a:p>
                      <a:pPr>
                        <a:lnSpc>
                          <a:spcPct val="107000"/>
                        </a:lnSpc>
                        <a:spcAft>
                          <a:spcPts val="800"/>
                        </a:spcAft>
                      </a:pPr>
                      <a:r>
                        <a:rPr lang="en-IN" sz="1100" dirty="0">
                          <a:effectLst/>
                        </a:rPr>
                        <a:t>06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Lack of Expertise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gn="just">
                        <a:lnSpc>
                          <a:spcPct val="107000"/>
                        </a:lnSpc>
                        <a:spcAft>
                          <a:spcPts val="800"/>
                        </a:spcAft>
                      </a:pPr>
                      <a:r>
                        <a:rPr lang="en-IN" sz="1100">
                          <a:effectLst/>
                        </a:rPr>
                        <a:t>If the user doesn’t have enough knowledge in handling the application, it may create the risks in multiple ways. To avoid this situation, The PM or other people who have involved in the project has to give KT (Knowledge Transfer) to the users of the application.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extLst>
                  <a:ext uri="{0D108BD9-81ED-4DB2-BD59-A6C34878D82A}">
                    <a16:rowId xmlns:a16="http://schemas.microsoft.com/office/drawing/2014/main" val="583463529"/>
                  </a:ext>
                </a:extLst>
              </a:tr>
              <a:tr h="1200404">
                <a:tc>
                  <a:txBody>
                    <a:bodyPr/>
                    <a:lstStyle/>
                    <a:p>
                      <a:pPr>
                        <a:lnSpc>
                          <a:spcPct val="107000"/>
                        </a:lnSpc>
                        <a:spcAft>
                          <a:spcPts val="800"/>
                        </a:spcAft>
                      </a:pPr>
                      <a:r>
                        <a:rPr lang="en-IN" sz="1100">
                          <a:effectLst/>
                        </a:rPr>
                        <a:t>07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Upgrade platform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12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gn="just">
                        <a:lnSpc>
                          <a:spcPct val="107000"/>
                        </a:lnSpc>
                        <a:spcAft>
                          <a:spcPts val="800"/>
                        </a:spcAft>
                      </a:pPr>
                      <a:r>
                        <a:rPr lang="en-IN" sz="1100" dirty="0">
                          <a:effectLst/>
                        </a:rPr>
                        <a:t>The application needs to update frequently, it may help to reduce some risks. Currently, the application is running as standalone. But it could be better to have cloud-based application to increase the performance of the system.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extLst>
                  <a:ext uri="{0D108BD9-81ED-4DB2-BD59-A6C34878D82A}">
                    <a16:rowId xmlns:a16="http://schemas.microsoft.com/office/drawing/2014/main" val="1280465529"/>
                  </a:ext>
                </a:extLst>
              </a:tr>
              <a:tr h="998633">
                <a:tc>
                  <a:txBody>
                    <a:bodyPr/>
                    <a:lstStyle/>
                    <a:p>
                      <a:pPr>
                        <a:lnSpc>
                          <a:spcPct val="107000"/>
                        </a:lnSpc>
                        <a:spcAft>
                          <a:spcPts val="800"/>
                        </a:spcAft>
                      </a:pPr>
                      <a:r>
                        <a:rPr lang="en-IN" sz="1100">
                          <a:effectLst/>
                        </a:rPr>
                        <a:t>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Team coordination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gn="just">
                        <a:lnSpc>
                          <a:spcPct val="107000"/>
                        </a:lnSpc>
                        <a:spcAft>
                          <a:spcPts val="800"/>
                        </a:spcAft>
                      </a:pPr>
                      <a:r>
                        <a:rPr lang="en-IN" sz="1100" dirty="0">
                          <a:effectLst/>
                        </a:rPr>
                        <a:t>If there is any lang in team coordination, it will create the serious damage to the quality of the product. To overcome this issue, team building activities are helps to resolve those risks.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extLst>
                  <a:ext uri="{0D108BD9-81ED-4DB2-BD59-A6C34878D82A}">
                    <a16:rowId xmlns:a16="http://schemas.microsoft.com/office/drawing/2014/main" val="3225868227"/>
                  </a:ext>
                </a:extLst>
              </a:tr>
              <a:tr h="1516449">
                <a:tc>
                  <a:txBody>
                    <a:bodyPr/>
                    <a:lstStyle/>
                    <a:p>
                      <a:pPr>
                        <a:lnSpc>
                          <a:spcPct val="107000"/>
                        </a:lnSpc>
                        <a:spcAft>
                          <a:spcPts val="800"/>
                        </a:spcAft>
                      </a:pPr>
                      <a:r>
                        <a:rPr lang="en-IN" sz="1100">
                          <a:effectLst/>
                        </a:rPr>
                        <a:t>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Inventory maintenance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a:effectLst/>
                        </a:rPr>
                        <a:t>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tc>
                  <a:txBody>
                    <a:bodyPr/>
                    <a:lstStyle/>
                    <a:p>
                      <a:pPr>
                        <a:lnSpc>
                          <a:spcPct val="107000"/>
                        </a:lnSpc>
                        <a:spcAft>
                          <a:spcPts val="800"/>
                        </a:spcAft>
                      </a:pPr>
                      <a:r>
                        <a:rPr lang="en-IN" sz="1100" dirty="0">
                          <a:effectLst/>
                        </a:rPr>
                        <a:t>The equipment needs to be checked frequently; it has a chance of getting damaged. The quality of each equipment has to be checked and update at some interval of time.</a:t>
                      </a:r>
                      <a:br>
                        <a:rPr lang="en-IN" sz="1100" dirty="0">
                          <a:effectLst/>
                        </a:rPr>
                      </a:br>
                      <a:endParaRPr lang="en-IN" sz="1100" dirty="0">
                        <a:effectLst/>
                      </a:endParaRPr>
                    </a:p>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241" marR="63241" marT="0" marB="0" anchor="ctr"/>
                </a:tc>
                <a:extLst>
                  <a:ext uri="{0D108BD9-81ED-4DB2-BD59-A6C34878D82A}">
                    <a16:rowId xmlns:a16="http://schemas.microsoft.com/office/drawing/2014/main" val="3544678974"/>
                  </a:ext>
                </a:extLst>
              </a:tr>
            </a:tbl>
          </a:graphicData>
        </a:graphic>
      </p:graphicFrame>
    </p:spTree>
    <p:extLst>
      <p:ext uri="{BB962C8B-B14F-4D97-AF65-F5344CB8AC3E}">
        <p14:creationId xmlns:p14="http://schemas.microsoft.com/office/powerpoint/2010/main" val="14431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6147-1552-48D2-956B-3F94BC3C527F}"/>
              </a:ext>
            </a:extLst>
          </p:cNvPr>
          <p:cNvSpPr>
            <a:spLocks noGrp="1"/>
          </p:cNvSpPr>
          <p:nvPr>
            <p:ph type="ctrTitle"/>
          </p:nvPr>
        </p:nvSpPr>
        <p:spPr>
          <a:xfrm>
            <a:off x="798444" y="548431"/>
            <a:ext cx="9144000" cy="842624"/>
          </a:xfrm>
        </p:spPr>
        <p:txBody>
          <a:bodyPr>
            <a:noAutofit/>
          </a:bodyPr>
          <a:lstStyle/>
          <a:p>
            <a:pPr algn="just"/>
            <a:r>
              <a:rPr lang="en-AU" sz="4800" dirty="0"/>
              <a:t>SPRINT 3: SUMMARY</a:t>
            </a:r>
          </a:p>
        </p:txBody>
      </p:sp>
      <p:sp>
        <p:nvSpPr>
          <p:cNvPr id="3" name="Subtitle 2">
            <a:extLst>
              <a:ext uri="{FF2B5EF4-FFF2-40B4-BE49-F238E27FC236}">
                <a16:creationId xmlns:a16="http://schemas.microsoft.com/office/drawing/2014/main" id="{681EF5F2-73F9-4CCC-8DBB-A584358ECF15}"/>
              </a:ext>
            </a:extLst>
          </p:cNvPr>
          <p:cNvSpPr>
            <a:spLocks noGrp="1"/>
          </p:cNvSpPr>
          <p:nvPr>
            <p:ph type="subTitle" idx="1"/>
          </p:nvPr>
        </p:nvSpPr>
        <p:spPr>
          <a:xfrm>
            <a:off x="798443" y="1606967"/>
            <a:ext cx="10820399" cy="4942919"/>
          </a:xfrm>
        </p:spPr>
        <p:txBody>
          <a:bodyPr>
            <a:normAutofit/>
          </a:bodyPr>
          <a:lstStyle/>
          <a:p>
            <a:pPr marL="342900" indent="-342900" algn="just">
              <a:lnSpc>
                <a:spcPct val="200000"/>
              </a:lnSpc>
              <a:buFont typeface="Arial" panose="020B0604020202020204" pitchFamily="34" charset="0"/>
              <a:buChar char="•"/>
            </a:pPr>
            <a:r>
              <a:rPr lang="en-AU" dirty="0"/>
              <a:t>Developed a Quality Management Report to address all the parameters to Evaluate the quality of the system.</a:t>
            </a:r>
          </a:p>
          <a:p>
            <a:pPr marL="342900" indent="-342900" algn="just">
              <a:lnSpc>
                <a:spcPct val="200000"/>
              </a:lnSpc>
              <a:buFont typeface="Arial" panose="020B0604020202020204" pitchFamily="34" charset="0"/>
              <a:buChar char="•"/>
            </a:pPr>
            <a:r>
              <a:rPr lang="en-AU" dirty="0"/>
              <a:t>Analysed all the Risk associated with the system and produced a risk management Report.</a:t>
            </a:r>
          </a:p>
          <a:p>
            <a:pPr marL="342900" indent="-342900" algn="just">
              <a:lnSpc>
                <a:spcPct val="200000"/>
              </a:lnSpc>
              <a:buFont typeface="Arial" panose="020B0604020202020204" pitchFamily="34" charset="0"/>
              <a:buChar char="•"/>
            </a:pPr>
            <a:r>
              <a:rPr lang="en-AU" dirty="0"/>
              <a:t>Implemented a major user story to let the users login to the system into their corresponding dashboards according to their role. </a:t>
            </a:r>
          </a:p>
        </p:txBody>
      </p:sp>
      <p:pic>
        <p:nvPicPr>
          <p:cNvPr id="4" name="Video 3">
            <a:hlinkClick r:id="" action="ppaction://media"/>
            <a:extLst>
              <a:ext uri="{FF2B5EF4-FFF2-40B4-BE49-F238E27FC236}">
                <a16:creationId xmlns:a16="http://schemas.microsoft.com/office/drawing/2014/main" id="{E43C8AD6-02B1-4252-9323-B42679704B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0" y="5143500"/>
            <a:ext cx="2285999" cy="171450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1C6CEC7C-0A4C-4800-B9A3-F8ACFCFA7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3092" y="5224759"/>
            <a:ext cx="2111814" cy="1551981"/>
          </a:xfrm>
          <a:prstGeom prst="rect">
            <a:avLst/>
          </a:prstGeom>
        </p:spPr>
      </p:pic>
    </p:spTree>
    <p:extLst>
      <p:ext uri="{BB962C8B-B14F-4D97-AF65-F5344CB8AC3E}">
        <p14:creationId xmlns:p14="http://schemas.microsoft.com/office/powerpoint/2010/main" val="241491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6147-1552-48D2-956B-3F94BC3C527F}"/>
              </a:ext>
            </a:extLst>
          </p:cNvPr>
          <p:cNvSpPr>
            <a:spLocks noGrp="1"/>
          </p:cNvSpPr>
          <p:nvPr>
            <p:ph type="ctrTitle"/>
          </p:nvPr>
        </p:nvSpPr>
        <p:spPr>
          <a:xfrm>
            <a:off x="798444" y="548431"/>
            <a:ext cx="9144000" cy="842624"/>
          </a:xfrm>
        </p:spPr>
        <p:txBody>
          <a:bodyPr>
            <a:noAutofit/>
          </a:bodyPr>
          <a:lstStyle/>
          <a:p>
            <a:pPr algn="just"/>
            <a:r>
              <a:rPr lang="en-AU" sz="4800" dirty="0"/>
              <a:t>SPRINT 4: PLANNING</a:t>
            </a:r>
          </a:p>
        </p:txBody>
      </p:sp>
      <p:sp>
        <p:nvSpPr>
          <p:cNvPr id="3" name="Subtitle 2">
            <a:extLst>
              <a:ext uri="{FF2B5EF4-FFF2-40B4-BE49-F238E27FC236}">
                <a16:creationId xmlns:a16="http://schemas.microsoft.com/office/drawing/2014/main" id="{681EF5F2-73F9-4CCC-8DBB-A584358ECF15}"/>
              </a:ext>
            </a:extLst>
          </p:cNvPr>
          <p:cNvSpPr>
            <a:spLocks noGrp="1"/>
          </p:cNvSpPr>
          <p:nvPr>
            <p:ph type="subTitle" idx="1"/>
          </p:nvPr>
        </p:nvSpPr>
        <p:spPr>
          <a:xfrm>
            <a:off x="798443" y="1606967"/>
            <a:ext cx="10820399" cy="4942919"/>
          </a:xfrm>
        </p:spPr>
        <p:txBody>
          <a:bodyPr>
            <a:normAutofit lnSpcReduction="10000"/>
          </a:bodyPr>
          <a:lstStyle/>
          <a:p>
            <a:pPr marL="342900" indent="-342900" algn="just">
              <a:lnSpc>
                <a:spcPct val="150000"/>
              </a:lnSpc>
              <a:buFont typeface="Arial" panose="020B0604020202020204" pitchFamily="34" charset="0"/>
              <a:buChar char="•"/>
            </a:pPr>
            <a:r>
              <a:rPr lang="en-AU" dirty="0"/>
              <a:t>Implementation of User Stories further.</a:t>
            </a:r>
          </a:p>
          <a:p>
            <a:pPr marL="342900" indent="-342900" algn="just">
              <a:lnSpc>
                <a:spcPct val="150000"/>
              </a:lnSpc>
              <a:buFont typeface="Arial" panose="020B0604020202020204" pitchFamily="34" charset="0"/>
              <a:buChar char="•"/>
            </a:pPr>
            <a:r>
              <a:rPr lang="en-AU" dirty="0"/>
              <a:t>Progress more on Development Phase.</a:t>
            </a:r>
          </a:p>
          <a:p>
            <a:pPr marL="342900" indent="-342900" algn="just">
              <a:lnSpc>
                <a:spcPct val="150000"/>
              </a:lnSpc>
              <a:buFont typeface="Arial" panose="020B0604020202020204" pitchFamily="34" charset="0"/>
              <a:buChar char="•"/>
            </a:pPr>
            <a:r>
              <a:rPr lang="en-AU" dirty="0"/>
              <a:t>Compile the documentation done till now and prepare for final documentation.</a:t>
            </a:r>
          </a:p>
          <a:p>
            <a:pPr marL="342900" indent="-342900" algn="just">
              <a:lnSpc>
                <a:spcPct val="150000"/>
              </a:lnSpc>
              <a:buFont typeface="Arial" panose="020B0604020202020204" pitchFamily="34" charset="0"/>
              <a:buChar char="•"/>
            </a:pPr>
            <a:r>
              <a:rPr lang="en-AU" dirty="0"/>
              <a:t>Finalize all the User Interfaces.</a:t>
            </a:r>
          </a:p>
          <a:p>
            <a:pPr marL="342900" indent="-342900" algn="just">
              <a:lnSpc>
                <a:spcPct val="150000"/>
              </a:lnSpc>
              <a:buFont typeface="Arial" panose="020B0604020202020204" pitchFamily="34" charset="0"/>
              <a:buChar char="•"/>
            </a:pPr>
            <a:r>
              <a:rPr lang="en-AU" dirty="0"/>
              <a:t>Interlink all the User Interfaces and complete the navigation of the system.</a:t>
            </a:r>
          </a:p>
          <a:p>
            <a:pPr marL="342900" indent="-342900" algn="just">
              <a:lnSpc>
                <a:spcPct val="150000"/>
              </a:lnSpc>
              <a:buFont typeface="Arial" panose="020B0604020202020204" pitchFamily="34" charset="0"/>
              <a:buChar char="•"/>
            </a:pPr>
            <a:r>
              <a:rPr lang="en-AU" dirty="0"/>
              <a:t>Start populating the database and integrate it to the system stepwise.</a:t>
            </a:r>
          </a:p>
          <a:p>
            <a:pPr marL="342900" indent="-342900" algn="just">
              <a:lnSpc>
                <a:spcPct val="150000"/>
              </a:lnSpc>
              <a:buFont typeface="Arial" panose="020B0604020202020204" pitchFamily="34" charset="0"/>
              <a:buChar char="•"/>
            </a:pPr>
            <a:r>
              <a:rPr lang="en-AU" dirty="0"/>
              <a:t>Update the PM tool and code repository.</a:t>
            </a:r>
          </a:p>
          <a:p>
            <a:pPr algn="just">
              <a:lnSpc>
                <a:spcPct val="150000"/>
              </a:lnSpc>
            </a:pPr>
            <a:endParaRPr lang="en-AU" dirty="0"/>
          </a:p>
        </p:txBody>
      </p:sp>
      <p:pic>
        <p:nvPicPr>
          <p:cNvPr id="4" name="Video 3">
            <a:hlinkClick r:id="" action="ppaction://media"/>
            <a:extLst>
              <a:ext uri="{FF2B5EF4-FFF2-40B4-BE49-F238E27FC236}">
                <a16:creationId xmlns:a16="http://schemas.microsoft.com/office/drawing/2014/main" id="{5B8C74D4-351E-4C4B-859A-6E145AA84B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0" y="5143500"/>
            <a:ext cx="2285999" cy="171450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4FBFA590-469D-4B37-B5A7-1F1463B12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6406" y="5294940"/>
            <a:ext cx="2065185" cy="1409003"/>
          </a:xfrm>
          <a:prstGeom prst="rect">
            <a:avLst/>
          </a:prstGeom>
        </p:spPr>
      </p:pic>
    </p:spTree>
    <p:extLst>
      <p:ext uri="{BB962C8B-B14F-4D97-AF65-F5344CB8AC3E}">
        <p14:creationId xmlns:p14="http://schemas.microsoft.com/office/powerpoint/2010/main" val="23026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3347-929A-4F0D-B7F6-F77514C46465}"/>
              </a:ext>
            </a:extLst>
          </p:cNvPr>
          <p:cNvSpPr>
            <a:spLocks noGrp="1"/>
          </p:cNvSpPr>
          <p:nvPr>
            <p:ph type="title"/>
          </p:nvPr>
        </p:nvSpPr>
        <p:spPr>
          <a:xfrm>
            <a:off x="648930" y="629267"/>
            <a:ext cx="9252154" cy="1016654"/>
          </a:xfrm>
        </p:spPr>
        <p:txBody>
          <a:bodyPr>
            <a:normAutofit/>
          </a:bodyPr>
          <a:lstStyle/>
          <a:p>
            <a:r>
              <a:rPr lang="en-IN">
                <a:solidFill>
                  <a:srgbClr val="EBEBEB"/>
                </a:solidFill>
              </a:rPr>
              <a:t>TEAM MEMBERS </a:t>
            </a:r>
          </a:p>
        </p:txBody>
      </p:sp>
      <p:graphicFrame>
        <p:nvGraphicFramePr>
          <p:cNvPr id="4" name="Table 4">
            <a:extLst>
              <a:ext uri="{FF2B5EF4-FFF2-40B4-BE49-F238E27FC236}">
                <a16:creationId xmlns:a16="http://schemas.microsoft.com/office/drawing/2014/main" id="{844B3160-D030-4CA4-AB9A-9FE25B99C445}"/>
              </a:ext>
            </a:extLst>
          </p:cNvPr>
          <p:cNvGraphicFramePr>
            <a:graphicFrameLocks noGrp="1"/>
          </p:cNvGraphicFramePr>
          <p:nvPr>
            <p:ph idx="1"/>
          </p:nvPr>
        </p:nvGraphicFramePr>
        <p:xfrm>
          <a:off x="654846" y="2810256"/>
          <a:ext cx="10883539" cy="3404279"/>
        </p:xfrm>
        <a:graphic>
          <a:graphicData uri="http://schemas.openxmlformats.org/drawingml/2006/table">
            <a:tbl>
              <a:tblPr firstRow="1" bandRow="1">
                <a:tableStyleId>{5C22544A-7EE6-4342-B048-85BDC9FD1C3A}</a:tableStyleId>
              </a:tblPr>
              <a:tblGrid>
                <a:gridCol w="1682574">
                  <a:extLst>
                    <a:ext uri="{9D8B030D-6E8A-4147-A177-3AD203B41FA5}">
                      <a16:colId xmlns:a16="http://schemas.microsoft.com/office/drawing/2014/main" val="1855291578"/>
                    </a:ext>
                  </a:extLst>
                </a:gridCol>
                <a:gridCol w="5953206">
                  <a:extLst>
                    <a:ext uri="{9D8B030D-6E8A-4147-A177-3AD203B41FA5}">
                      <a16:colId xmlns:a16="http://schemas.microsoft.com/office/drawing/2014/main" val="3917220937"/>
                    </a:ext>
                  </a:extLst>
                </a:gridCol>
                <a:gridCol w="3247759">
                  <a:extLst>
                    <a:ext uri="{9D8B030D-6E8A-4147-A177-3AD203B41FA5}">
                      <a16:colId xmlns:a16="http://schemas.microsoft.com/office/drawing/2014/main" val="3251325285"/>
                    </a:ext>
                  </a:extLst>
                </a:gridCol>
              </a:tblGrid>
              <a:tr h="774767">
                <a:tc>
                  <a:txBody>
                    <a:bodyPr/>
                    <a:lstStyle/>
                    <a:p>
                      <a:pPr algn="ctr"/>
                      <a:r>
                        <a:rPr lang="en-IN" sz="3500"/>
                        <a:t>S.NO</a:t>
                      </a:r>
                    </a:p>
                  </a:txBody>
                  <a:tcPr marL="176083" marR="176083" marT="88042" marB="88042"/>
                </a:tc>
                <a:tc>
                  <a:txBody>
                    <a:bodyPr/>
                    <a:lstStyle/>
                    <a:p>
                      <a:pPr algn="ctr"/>
                      <a:r>
                        <a:rPr lang="en-IN" sz="3500"/>
                        <a:t>STUDENT NAME</a:t>
                      </a:r>
                    </a:p>
                  </a:txBody>
                  <a:tcPr marL="176083" marR="176083" marT="88042" marB="88042"/>
                </a:tc>
                <a:tc>
                  <a:txBody>
                    <a:bodyPr/>
                    <a:lstStyle/>
                    <a:p>
                      <a:pPr algn="ctr"/>
                      <a:r>
                        <a:rPr lang="en-IN" sz="3500"/>
                        <a:t>STUDENT ID</a:t>
                      </a:r>
                    </a:p>
                  </a:txBody>
                  <a:tcPr marL="176083" marR="176083" marT="88042" marB="88042"/>
                </a:tc>
                <a:extLst>
                  <a:ext uri="{0D108BD9-81ED-4DB2-BD59-A6C34878D82A}">
                    <a16:rowId xmlns:a16="http://schemas.microsoft.com/office/drawing/2014/main" val="557861032"/>
                  </a:ext>
                </a:extLst>
              </a:tr>
              <a:tr h="657378">
                <a:tc>
                  <a:txBody>
                    <a:bodyPr/>
                    <a:lstStyle/>
                    <a:p>
                      <a:r>
                        <a:rPr lang="en-IN" sz="2700">
                          <a:latin typeface="Arial" panose="020B0604020202020204" pitchFamily="34" charset="0"/>
                          <a:cs typeface="Arial" panose="020B0604020202020204" pitchFamily="34" charset="0"/>
                        </a:rPr>
                        <a:t>01</a:t>
                      </a:r>
                    </a:p>
                  </a:txBody>
                  <a:tcPr marL="176083" marR="176083" marT="88042" marB="88042"/>
                </a:tc>
                <a:tc>
                  <a:txBody>
                    <a:bodyPr/>
                    <a:lstStyle/>
                    <a:p>
                      <a:r>
                        <a:rPr lang="en-IN" sz="2700">
                          <a:latin typeface="Arial" panose="020B0604020202020204" pitchFamily="34" charset="0"/>
                          <a:cs typeface="Arial" panose="020B0604020202020204" pitchFamily="34" charset="0"/>
                        </a:rPr>
                        <a:t>ADARSHA MANI LAMICHHANE</a:t>
                      </a:r>
                    </a:p>
                  </a:txBody>
                  <a:tcPr marL="176083" marR="176083" marT="88042" marB="88042"/>
                </a:tc>
                <a:tc>
                  <a:txBody>
                    <a:bodyPr/>
                    <a:lstStyle/>
                    <a:p>
                      <a:r>
                        <a:rPr lang="en-IN" sz="2700">
                          <a:latin typeface="Arial" panose="020B0604020202020204" pitchFamily="34" charset="0"/>
                          <a:cs typeface="Arial" panose="020B0604020202020204" pitchFamily="34" charset="0"/>
                        </a:rPr>
                        <a:t>12140071</a:t>
                      </a:r>
                    </a:p>
                  </a:txBody>
                  <a:tcPr marL="176083" marR="176083" marT="88042" marB="88042"/>
                </a:tc>
                <a:extLst>
                  <a:ext uri="{0D108BD9-81ED-4DB2-BD59-A6C34878D82A}">
                    <a16:rowId xmlns:a16="http://schemas.microsoft.com/office/drawing/2014/main" val="3814557765"/>
                  </a:ext>
                </a:extLst>
              </a:tr>
              <a:tr h="657378">
                <a:tc>
                  <a:txBody>
                    <a:bodyPr/>
                    <a:lstStyle/>
                    <a:p>
                      <a:r>
                        <a:rPr lang="en-IN" sz="2700">
                          <a:latin typeface="Arial" panose="020B0604020202020204" pitchFamily="34" charset="0"/>
                          <a:cs typeface="Arial" panose="020B0604020202020204" pitchFamily="34" charset="0"/>
                        </a:rPr>
                        <a:t>02</a:t>
                      </a:r>
                    </a:p>
                  </a:txBody>
                  <a:tcPr marL="176083" marR="176083" marT="88042" marB="88042"/>
                </a:tc>
                <a:tc>
                  <a:txBody>
                    <a:bodyPr/>
                    <a:lstStyle/>
                    <a:p>
                      <a:r>
                        <a:rPr lang="en-IN" sz="2700">
                          <a:latin typeface="Arial" panose="020B0604020202020204" pitchFamily="34" charset="0"/>
                          <a:cs typeface="Arial" panose="020B0604020202020204" pitchFamily="34" charset="0"/>
                        </a:rPr>
                        <a:t>JAVAGAL SRINATH NARAYANAN</a:t>
                      </a:r>
                    </a:p>
                  </a:txBody>
                  <a:tcPr marL="176083" marR="176083" marT="88042" marB="88042"/>
                </a:tc>
                <a:tc>
                  <a:txBody>
                    <a:bodyPr/>
                    <a:lstStyle/>
                    <a:p>
                      <a:r>
                        <a:rPr lang="en-IN" sz="2700">
                          <a:latin typeface="Arial" panose="020B0604020202020204" pitchFamily="34" charset="0"/>
                          <a:cs typeface="Arial" panose="020B0604020202020204" pitchFamily="34" charset="0"/>
                        </a:rPr>
                        <a:t>12131213</a:t>
                      </a:r>
                    </a:p>
                  </a:txBody>
                  <a:tcPr marL="176083" marR="176083" marT="88042" marB="88042"/>
                </a:tc>
                <a:extLst>
                  <a:ext uri="{0D108BD9-81ED-4DB2-BD59-A6C34878D82A}">
                    <a16:rowId xmlns:a16="http://schemas.microsoft.com/office/drawing/2014/main" val="1046227647"/>
                  </a:ext>
                </a:extLst>
              </a:tr>
              <a:tr h="657378">
                <a:tc>
                  <a:txBody>
                    <a:bodyPr/>
                    <a:lstStyle/>
                    <a:p>
                      <a:r>
                        <a:rPr lang="en-IN" sz="2700">
                          <a:latin typeface="Arial" panose="020B0604020202020204" pitchFamily="34" charset="0"/>
                          <a:cs typeface="Arial" panose="020B0604020202020204" pitchFamily="34" charset="0"/>
                        </a:rPr>
                        <a:t>03</a:t>
                      </a:r>
                    </a:p>
                  </a:txBody>
                  <a:tcPr marL="176083" marR="176083" marT="88042" marB="88042"/>
                </a:tc>
                <a:tc>
                  <a:txBody>
                    <a:bodyPr/>
                    <a:lstStyle/>
                    <a:p>
                      <a:r>
                        <a:rPr lang="en-IN" sz="2700">
                          <a:latin typeface="Arial" panose="020B0604020202020204" pitchFamily="34" charset="0"/>
                          <a:cs typeface="Arial" panose="020B0604020202020204" pitchFamily="34" charset="0"/>
                        </a:rPr>
                        <a:t>BANDANA KAPALI</a:t>
                      </a:r>
                    </a:p>
                  </a:txBody>
                  <a:tcPr marL="176083" marR="176083" marT="88042" marB="88042"/>
                </a:tc>
                <a:tc>
                  <a:txBody>
                    <a:bodyPr/>
                    <a:lstStyle/>
                    <a:p>
                      <a:r>
                        <a:rPr lang="en-IN" sz="2700">
                          <a:latin typeface="Arial" panose="020B0604020202020204" pitchFamily="34" charset="0"/>
                          <a:cs typeface="Arial" panose="020B0604020202020204" pitchFamily="34" charset="0"/>
                        </a:rPr>
                        <a:t>12127043</a:t>
                      </a:r>
                    </a:p>
                  </a:txBody>
                  <a:tcPr marL="176083" marR="176083" marT="88042" marB="88042"/>
                </a:tc>
                <a:extLst>
                  <a:ext uri="{0D108BD9-81ED-4DB2-BD59-A6C34878D82A}">
                    <a16:rowId xmlns:a16="http://schemas.microsoft.com/office/drawing/2014/main" val="1665606753"/>
                  </a:ext>
                </a:extLst>
              </a:tr>
              <a:tr h="657378">
                <a:tc>
                  <a:txBody>
                    <a:bodyPr/>
                    <a:lstStyle/>
                    <a:p>
                      <a:r>
                        <a:rPr lang="en-IN" sz="2700">
                          <a:latin typeface="Arial" panose="020B0604020202020204" pitchFamily="34" charset="0"/>
                          <a:cs typeface="Arial" panose="020B0604020202020204" pitchFamily="34" charset="0"/>
                        </a:rPr>
                        <a:t>04</a:t>
                      </a:r>
                    </a:p>
                  </a:txBody>
                  <a:tcPr marL="176083" marR="176083" marT="88042" marB="88042"/>
                </a:tc>
                <a:tc>
                  <a:txBody>
                    <a:bodyPr/>
                    <a:lstStyle/>
                    <a:p>
                      <a:r>
                        <a:rPr lang="en-IN" sz="2700">
                          <a:latin typeface="Arial" panose="020B0604020202020204" pitchFamily="34" charset="0"/>
                          <a:cs typeface="Arial" panose="020B0604020202020204" pitchFamily="34" charset="0"/>
                        </a:rPr>
                        <a:t>MARUF SIDDIQUE</a:t>
                      </a:r>
                    </a:p>
                  </a:txBody>
                  <a:tcPr marL="176083" marR="176083" marT="88042" marB="88042"/>
                </a:tc>
                <a:tc>
                  <a:txBody>
                    <a:bodyPr/>
                    <a:lstStyle/>
                    <a:p>
                      <a:r>
                        <a:rPr lang="en-IN" sz="2700">
                          <a:latin typeface="Arial" panose="020B0604020202020204" pitchFamily="34" charset="0"/>
                          <a:cs typeface="Arial" panose="020B0604020202020204" pitchFamily="34" charset="0"/>
                        </a:rPr>
                        <a:t>12132167</a:t>
                      </a:r>
                    </a:p>
                  </a:txBody>
                  <a:tcPr marL="176083" marR="176083" marT="88042" marB="88042"/>
                </a:tc>
                <a:extLst>
                  <a:ext uri="{0D108BD9-81ED-4DB2-BD59-A6C34878D82A}">
                    <a16:rowId xmlns:a16="http://schemas.microsoft.com/office/drawing/2014/main" val="4016679843"/>
                  </a:ext>
                </a:extLst>
              </a:tr>
            </a:tbl>
          </a:graphicData>
        </a:graphic>
      </p:graphicFrame>
    </p:spTree>
    <p:extLst>
      <p:ext uri="{BB962C8B-B14F-4D97-AF65-F5344CB8AC3E}">
        <p14:creationId xmlns:p14="http://schemas.microsoft.com/office/powerpoint/2010/main" val="384468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6147-1552-48D2-956B-3F94BC3C527F}"/>
              </a:ext>
            </a:extLst>
          </p:cNvPr>
          <p:cNvSpPr>
            <a:spLocks noGrp="1"/>
          </p:cNvSpPr>
          <p:nvPr>
            <p:ph type="ctrTitle"/>
          </p:nvPr>
        </p:nvSpPr>
        <p:spPr>
          <a:xfrm>
            <a:off x="806195" y="804672"/>
            <a:ext cx="3521359" cy="5248656"/>
          </a:xfrm>
        </p:spPr>
        <p:txBody>
          <a:bodyPr vert="horz" lIns="91440" tIns="45720" rIns="91440" bIns="45720" rtlCol="0" anchor="ctr">
            <a:normAutofit/>
          </a:bodyPr>
          <a:lstStyle/>
          <a:p>
            <a:pPr algn="ctr"/>
            <a:r>
              <a:rPr lang="en-US" sz="4200" b="0" i="0" kern="1200" dirty="0">
                <a:solidFill>
                  <a:schemeClr val="tx2"/>
                </a:solidFill>
                <a:latin typeface="+mj-lt"/>
                <a:ea typeface="+mj-ea"/>
                <a:cs typeface="+mj-cs"/>
              </a:rPr>
              <a:t>SPRINT 3: WHAT WE DID.</a:t>
            </a:r>
          </a:p>
        </p:txBody>
      </p:sp>
      <p:sp>
        <p:nvSpPr>
          <p:cNvPr id="3" name="Subtitle 2">
            <a:extLst>
              <a:ext uri="{FF2B5EF4-FFF2-40B4-BE49-F238E27FC236}">
                <a16:creationId xmlns:a16="http://schemas.microsoft.com/office/drawing/2014/main" id="{681EF5F2-73F9-4CCC-8DBB-A584358ECF15}"/>
              </a:ext>
            </a:extLst>
          </p:cNvPr>
          <p:cNvSpPr>
            <a:spLocks noGrp="1"/>
          </p:cNvSpPr>
          <p:nvPr>
            <p:ph type="subTitle" idx="1"/>
          </p:nvPr>
        </p:nvSpPr>
        <p:spPr>
          <a:xfrm>
            <a:off x="4975861" y="804671"/>
            <a:ext cx="6399930" cy="5248657"/>
          </a:xfrm>
        </p:spPr>
        <p:txBody>
          <a:bodyPr vert="horz" lIns="91440" tIns="45720" rIns="91440" bIns="45720" rtlCol="0" anchor="ctr">
            <a:normAutofit/>
          </a:bodyPr>
          <a:lstStyle/>
          <a:p>
            <a:pPr marL="342900" indent="-342900">
              <a:buFont typeface="Wingdings 3" charset="2"/>
              <a:buChar char=""/>
            </a:pPr>
            <a:r>
              <a:rPr lang="en-US">
                <a:solidFill>
                  <a:schemeClr val="tx1"/>
                </a:solidFill>
              </a:rPr>
              <a:t>Analyse the risk associated with the system.</a:t>
            </a:r>
          </a:p>
          <a:p>
            <a:pPr marL="342900" indent="-342900">
              <a:buFont typeface="Wingdings 3" charset="2"/>
              <a:buChar char=""/>
            </a:pPr>
            <a:r>
              <a:rPr lang="en-US">
                <a:solidFill>
                  <a:schemeClr val="tx1"/>
                </a:solidFill>
              </a:rPr>
              <a:t>Present the thorough risk analysis and management report.</a:t>
            </a:r>
          </a:p>
          <a:p>
            <a:pPr marL="342900" indent="-342900">
              <a:buFont typeface="Wingdings 3" charset="2"/>
              <a:buChar char=""/>
            </a:pPr>
            <a:r>
              <a:rPr lang="en-US">
                <a:solidFill>
                  <a:schemeClr val="tx1"/>
                </a:solidFill>
              </a:rPr>
              <a:t>Analyse the quality parameters of the system.</a:t>
            </a:r>
          </a:p>
          <a:p>
            <a:pPr marL="342900" indent="-342900">
              <a:buFont typeface="Wingdings 3" charset="2"/>
              <a:buChar char=""/>
            </a:pPr>
            <a:r>
              <a:rPr lang="en-US">
                <a:solidFill>
                  <a:schemeClr val="tx1"/>
                </a:solidFill>
              </a:rPr>
              <a:t>Present the quality management report.</a:t>
            </a:r>
          </a:p>
          <a:p>
            <a:pPr marL="342900" indent="-342900">
              <a:buFont typeface="Wingdings 3" charset="2"/>
              <a:buChar char=""/>
            </a:pPr>
            <a:r>
              <a:rPr lang="en-US">
                <a:solidFill>
                  <a:schemeClr val="tx1"/>
                </a:solidFill>
              </a:rPr>
              <a:t>Implementation of a User Story.</a:t>
            </a:r>
          </a:p>
          <a:p>
            <a:pPr marL="342900" indent="-342900">
              <a:buFont typeface="Wingdings 3" charset="2"/>
              <a:buChar char=""/>
            </a:pPr>
            <a:r>
              <a:rPr lang="en-US">
                <a:solidFill>
                  <a:schemeClr val="tx1"/>
                </a:solidFill>
              </a:rPr>
              <a:t>Provide a test demo for the user story implementation.</a:t>
            </a:r>
          </a:p>
          <a:p>
            <a:pPr>
              <a:buFont typeface="Wingdings 3" charset="2"/>
              <a:buChar char=""/>
            </a:pPr>
            <a:endParaRPr lang="en-US">
              <a:solidFill>
                <a:schemeClr val="tx1"/>
              </a:solidFill>
            </a:endParaRPr>
          </a:p>
        </p:txBody>
      </p:sp>
    </p:spTree>
    <p:extLst>
      <p:ext uri="{BB962C8B-B14F-4D97-AF65-F5344CB8AC3E}">
        <p14:creationId xmlns:p14="http://schemas.microsoft.com/office/powerpoint/2010/main" val="2482840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8DCC7-FFA9-49F8-9D7B-D1EB18D04150}"/>
              </a:ext>
            </a:extLst>
          </p:cNvPr>
          <p:cNvSpPr>
            <a:spLocks noGrp="1"/>
          </p:cNvSpPr>
          <p:nvPr>
            <p:ph type="title"/>
          </p:nvPr>
        </p:nvSpPr>
        <p:spPr/>
        <p:txBody>
          <a:bodyPr/>
          <a:lstStyle/>
          <a:p>
            <a:r>
              <a:rPr lang="en-US"/>
              <a:t>Quality Management Plan</a:t>
            </a:r>
            <a:endParaRPr lang="en-AU" dirty="0"/>
          </a:p>
        </p:txBody>
      </p:sp>
      <p:sp>
        <p:nvSpPr>
          <p:cNvPr id="3" name="TextBox 2">
            <a:extLst>
              <a:ext uri="{FF2B5EF4-FFF2-40B4-BE49-F238E27FC236}">
                <a16:creationId xmlns:a16="http://schemas.microsoft.com/office/drawing/2014/main" id="{A61F46E0-FF74-4742-A247-4A014E3DA529}"/>
              </a:ext>
            </a:extLst>
          </p:cNvPr>
          <p:cNvSpPr txBox="1"/>
          <p:nvPr/>
        </p:nvSpPr>
        <p:spPr>
          <a:xfrm>
            <a:off x="458236" y="1853248"/>
            <a:ext cx="11807591" cy="923330"/>
          </a:xfrm>
          <a:prstGeom prst="rect">
            <a:avLst/>
          </a:prstGeom>
          <a:noFill/>
        </p:spPr>
        <p:txBody>
          <a:bodyPr wrap="none" rtlCol="0">
            <a:spAutoFit/>
          </a:bodyPr>
          <a:lstStyle/>
          <a:p>
            <a:r>
              <a:rPr lang="en-US" sz="1800">
                <a:effectLst/>
                <a:latin typeface="Arial" panose="020B0604020202020204" pitchFamily="34" charset="0"/>
                <a:ea typeface="Calibri" panose="020F0502020204030204" pitchFamily="34" charset="0"/>
              </a:rPr>
              <a:t>The quality management plan is the necessary document required to manage the quality of the project effectively. </a:t>
            </a:r>
          </a:p>
          <a:p>
            <a:r>
              <a:rPr lang="en-US" sz="1800">
                <a:effectLst/>
                <a:latin typeface="Arial" panose="020B0604020202020204" pitchFamily="34" charset="0"/>
                <a:ea typeface="Calibri" panose="020F0502020204030204" pitchFamily="34" charset="0"/>
              </a:rPr>
              <a:t>Quality management is the process of planning, scoping, implementing, and monitoring </a:t>
            </a:r>
          </a:p>
          <a:p>
            <a:r>
              <a:rPr lang="en-US" sz="1800">
                <a:effectLst/>
                <a:latin typeface="Arial" panose="020B0604020202020204" pitchFamily="34" charset="0"/>
                <a:ea typeface="Calibri" panose="020F0502020204030204" pitchFamily="34" charset="0"/>
              </a:rPr>
              <a:t>of quality into all phases of the project from concept through the delivery aspects of the work (Patterson, 2019). </a:t>
            </a:r>
            <a:endParaRPr lang="en-AU" dirty="0"/>
          </a:p>
        </p:txBody>
      </p:sp>
      <p:sp>
        <p:nvSpPr>
          <p:cNvPr id="4" name="TextBox 3">
            <a:extLst>
              <a:ext uri="{FF2B5EF4-FFF2-40B4-BE49-F238E27FC236}">
                <a16:creationId xmlns:a16="http://schemas.microsoft.com/office/drawing/2014/main" id="{9E444FFE-AD87-481F-846E-B31C0BF9E545}"/>
              </a:ext>
            </a:extLst>
          </p:cNvPr>
          <p:cNvSpPr txBox="1"/>
          <p:nvPr/>
        </p:nvSpPr>
        <p:spPr>
          <a:xfrm>
            <a:off x="458236" y="3151787"/>
            <a:ext cx="10751661" cy="923330"/>
          </a:xfrm>
          <a:prstGeom prst="rect">
            <a:avLst/>
          </a:prstGeom>
          <a:noFill/>
        </p:spPr>
        <p:txBody>
          <a:bodyPr wrap="none" rtlCol="0">
            <a:spAutoFit/>
          </a:bodyPr>
          <a:lstStyle/>
          <a:p>
            <a:r>
              <a:rPr lang="en-US" sz="1800">
                <a:effectLst/>
                <a:latin typeface="Arial" panose="020B0604020202020204" pitchFamily="34" charset="0"/>
                <a:ea typeface="Calibri" panose="020F0502020204030204" pitchFamily="34" charset="0"/>
              </a:rPr>
              <a:t>The project quality plan is prepared during the planning phase of the project.</a:t>
            </a:r>
          </a:p>
          <a:p>
            <a:r>
              <a:rPr lang="en-US" sz="1800">
                <a:effectLst/>
                <a:latin typeface="Arial" panose="020B0604020202020204" pitchFamily="34" charset="0"/>
                <a:ea typeface="Calibri" panose="020F0502020204030204" pitchFamily="34" charset="0"/>
              </a:rPr>
              <a:t> Quality management involves planning, managing team, skill forming and other project planning things.</a:t>
            </a:r>
          </a:p>
          <a:p>
            <a:r>
              <a:rPr lang="en-US" sz="1800">
                <a:effectLst/>
                <a:latin typeface="Arial" panose="020B0604020202020204" pitchFamily="34" charset="0"/>
                <a:ea typeface="Calibri" panose="020F0502020204030204" pitchFamily="34" charset="0"/>
              </a:rPr>
              <a:t> The intended audience are the project manager, project teams, senior leaders, and stakeholders.</a:t>
            </a:r>
            <a:endParaRPr lang="en-AU" dirty="0"/>
          </a:p>
        </p:txBody>
      </p:sp>
      <p:pic>
        <p:nvPicPr>
          <p:cNvPr id="6" name="Picture 5" descr="Calculator, pen, compass, money and a paper with graphs printed on it">
            <a:extLst>
              <a:ext uri="{FF2B5EF4-FFF2-40B4-BE49-F238E27FC236}">
                <a16:creationId xmlns:a16="http://schemas.microsoft.com/office/drawing/2014/main" id="{6253F712-89EF-4A66-98C3-4183FBA4B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247" y="4265155"/>
            <a:ext cx="3736557" cy="2255315"/>
          </a:xfrm>
          <a:prstGeom prst="rect">
            <a:avLst/>
          </a:prstGeom>
        </p:spPr>
      </p:pic>
    </p:spTree>
    <p:extLst>
      <p:ext uri="{BB962C8B-B14F-4D97-AF65-F5344CB8AC3E}">
        <p14:creationId xmlns:p14="http://schemas.microsoft.com/office/powerpoint/2010/main" val="337908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6147-1552-48D2-956B-3F94BC3C527F}"/>
              </a:ext>
            </a:extLst>
          </p:cNvPr>
          <p:cNvSpPr>
            <a:spLocks noGrp="1"/>
          </p:cNvSpPr>
          <p:nvPr>
            <p:ph type="ctrTitle"/>
          </p:nvPr>
        </p:nvSpPr>
        <p:spPr>
          <a:xfrm>
            <a:off x="758687" y="-32566"/>
            <a:ext cx="9144000" cy="1550081"/>
          </a:xfrm>
        </p:spPr>
        <p:txBody>
          <a:bodyPr>
            <a:noAutofit/>
          </a:bodyPr>
          <a:lstStyle/>
          <a:p>
            <a:pPr algn="just"/>
            <a:r>
              <a:rPr lang="en-AU" sz="4400" dirty="0"/>
              <a:t>IMPLEMENTATION OF USER STORY</a:t>
            </a:r>
          </a:p>
        </p:txBody>
      </p:sp>
      <p:sp>
        <p:nvSpPr>
          <p:cNvPr id="3" name="Subtitle 2">
            <a:extLst>
              <a:ext uri="{FF2B5EF4-FFF2-40B4-BE49-F238E27FC236}">
                <a16:creationId xmlns:a16="http://schemas.microsoft.com/office/drawing/2014/main" id="{681EF5F2-73F9-4CCC-8DBB-A584358ECF15}"/>
              </a:ext>
            </a:extLst>
          </p:cNvPr>
          <p:cNvSpPr>
            <a:spLocks noGrp="1"/>
          </p:cNvSpPr>
          <p:nvPr>
            <p:ph type="subTitle" idx="1"/>
          </p:nvPr>
        </p:nvSpPr>
        <p:spPr>
          <a:xfrm>
            <a:off x="758687" y="1686480"/>
            <a:ext cx="9144000" cy="4883285"/>
          </a:xfrm>
        </p:spPr>
        <p:txBody>
          <a:bodyPr>
            <a:normAutofit fontScale="92500" lnSpcReduction="20000"/>
          </a:bodyPr>
          <a:lstStyle/>
          <a:p>
            <a:pPr algn="just">
              <a:lnSpc>
                <a:spcPct val="107000"/>
              </a:lnSpc>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User Story:</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system actors need to be able to access their own services assigned to them according to their role.</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Implementation of the user story:</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system actors are divided mainly into Admins and 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single login page appears at first when the system is started.</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their individual login credentials, they are identified as admins or members of the system.</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user is Admin of the Lab System, he is redirected to the admin dashboard where all the services assigned to an administrator is displayed and he will be able to access them all.</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user is Member of the Lab System, he is redirected to the Member dashboard where all the services assigned to a member is displayed and he will be able to access them all.</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AU" dirty="0"/>
          </a:p>
        </p:txBody>
      </p:sp>
    </p:spTree>
    <p:extLst>
      <p:ext uri="{BB962C8B-B14F-4D97-AF65-F5344CB8AC3E}">
        <p14:creationId xmlns:p14="http://schemas.microsoft.com/office/powerpoint/2010/main" val="48879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D52475C-3C4C-4351-BF07-50A4C78B2626}"/>
              </a:ext>
            </a:extLst>
          </p:cNvPr>
          <p:cNvGraphicFramePr>
            <a:graphicFrameLocks noGrp="1"/>
          </p:cNvGraphicFramePr>
          <p:nvPr>
            <p:extLst>
              <p:ext uri="{D42A27DB-BD31-4B8C-83A1-F6EECF244321}">
                <p14:modId xmlns:p14="http://schemas.microsoft.com/office/powerpoint/2010/main" val="4219733341"/>
              </p:ext>
            </p:extLst>
          </p:nvPr>
        </p:nvGraphicFramePr>
        <p:xfrm>
          <a:off x="838200" y="1974715"/>
          <a:ext cx="10144328" cy="3780397"/>
        </p:xfrm>
        <a:graphic>
          <a:graphicData uri="http://schemas.openxmlformats.org/drawingml/2006/table">
            <a:tbl>
              <a:tblPr firstRow="1" firstCol="1" bandRow="1">
                <a:tableStyleId>{5C22544A-7EE6-4342-B048-85BDC9FD1C3A}</a:tableStyleId>
              </a:tblPr>
              <a:tblGrid>
                <a:gridCol w="670587">
                  <a:extLst>
                    <a:ext uri="{9D8B030D-6E8A-4147-A177-3AD203B41FA5}">
                      <a16:colId xmlns:a16="http://schemas.microsoft.com/office/drawing/2014/main" val="1126244053"/>
                    </a:ext>
                  </a:extLst>
                </a:gridCol>
                <a:gridCol w="2195163">
                  <a:extLst>
                    <a:ext uri="{9D8B030D-6E8A-4147-A177-3AD203B41FA5}">
                      <a16:colId xmlns:a16="http://schemas.microsoft.com/office/drawing/2014/main" val="78175954"/>
                    </a:ext>
                  </a:extLst>
                </a:gridCol>
                <a:gridCol w="2870251">
                  <a:extLst>
                    <a:ext uri="{9D8B030D-6E8A-4147-A177-3AD203B41FA5}">
                      <a16:colId xmlns:a16="http://schemas.microsoft.com/office/drawing/2014/main" val="1435429788"/>
                    </a:ext>
                  </a:extLst>
                </a:gridCol>
                <a:gridCol w="1435688">
                  <a:extLst>
                    <a:ext uri="{9D8B030D-6E8A-4147-A177-3AD203B41FA5}">
                      <a16:colId xmlns:a16="http://schemas.microsoft.com/office/drawing/2014/main" val="2781355672"/>
                    </a:ext>
                  </a:extLst>
                </a:gridCol>
                <a:gridCol w="1754105">
                  <a:extLst>
                    <a:ext uri="{9D8B030D-6E8A-4147-A177-3AD203B41FA5}">
                      <a16:colId xmlns:a16="http://schemas.microsoft.com/office/drawing/2014/main" val="3068320187"/>
                    </a:ext>
                  </a:extLst>
                </a:gridCol>
                <a:gridCol w="1218534">
                  <a:extLst>
                    <a:ext uri="{9D8B030D-6E8A-4147-A177-3AD203B41FA5}">
                      <a16:colId xmlns:a16="http://schemas.microsoft.com/office/drawing/2014/main" val="3397581707"/>
                    </a:ext>
                  </a:extLst>
                </a:gridCol>
              </a:tblGrid>
              <a:tr h="886067">
                <a:tc>
                  <a:txBody>
                    <a:bodyPr/>
                    <a:lstStyle/>
                    <a:p>
                      <a:pPr>
                        <a:lnSpc>
                          <a:spcPct val="107000"/>
                        </a:lnSpc>
                        <a:spcAft>
                          <a:spcPts val="800"/>
                        </a:spcAft>
                      </a:pPr>
                      <a:r>
                        <a:rPr lang="en-US" sz="1800" u="sng">
                          <a:effectLst/>
                        </a:rPr>
                        <a:t>Test No.</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u="sng">
                          <a:effectLst/>
                        </a:rPr>
                        <a:t>Test Name</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u="sng" dirty="0">
                          <a:effectLst/>
                        </a:rPr>
                        <a:t>Input</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u="sng">
                          <a:effectLst/>
                        </a:rPr>
                        <a:t>Expected Output</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u="sng">
                          <a:effectLst/>
                        </a:rPr>
                        <a:t>Actual Output</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u="sng">
                          <a:effectLst/>
                        </a:rPr>
                        <a:t>Remarks</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7601878"/>
                  </a:ext>
                </a:extLst>
              </a:tr>
              <a:tr h="1186349">
                <a:tc>
                  <a:txBody>
                    <a:bodyPr/>
                    <a:lstStyle/>
                    <a:p>
                      <a:pPr marL="342900" lvl="0" indent="-342900">
                        <a:lnSpc>
                          <a:spcPct val="107000"/>
                        </a:lnSpc>
                        <a:spcAft>
                          <a:spcPts val="800"/>
                        </a:spcAft>
                        <a:buFont typeface="+mj-lt"/>
                        <a:buAutoNum type="arabicPeriod"/>
                      </a:pPr>
                      <a:r>
                        <a:rPr lang="en-US" sz="1800">
                          <a:effectLst/>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Login Portal Check</a:t>
                      </a:r>
                      <a:endParaRPr lang="en-AU" sz="1800">
                        <a:effectLst/>
                      </a:endParaRPr>
                    </a:p>
                    <a:p>
                      <a:pPr>
                        <a:lnSpc>
                          <a:spcPct val="107000"/>
                        </a:lnSpc>
                        <a:spcAft>
                          <a:spcPts val="800"/>
                        </a:spcAft>
                      </a:pPr>
                      <a:r>
                        <a:rPr lang="en-US" sz="1800">
                          <a:effectLst/>
                        </a:rPr>
                        <a:t>(For Admin Login)</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buFont typeface="Times New Roman" panose="02020603050405020304" pitchFamily="18" charset="0"/>
                        <a:buChar char="-"/>
                      </a:pPr>
                      <a:r>
                        <a:rPr lang="en-US" sz="1800" dirty="0">
                          <a:effectLst/>
                        </a:rPr>
                        <a:t>Username: admin</a:t>
                      </a:r>
                      <a:endParaRPr lang="en-AU" sz="1800" dirty="0">
                        <a:effectLst/>
                      </a:endParaRPr>
                    </a:p>
                    <a:p>
                      <a:pPr marL="342900" lvl="0" indent="-342900">
                        <a:lnSpc>
                          <a:spcPct val="107000"/>
                        </a:lnSpc>
                        <a:buFont typeface="Times New Roman" panose="02020603050405020304" pitchFamily="18" charset="0"/>
                        <a:buChar char="-"/>
                      </a:pPr>
                      <a:r>
                        <a:rPr lang="en-US" sz="1800" dirty="0">
                          <a:effectLst/>
                        </a:rPr>
                        <a:t>Password: admin1</a:t>
                      </a:r>
                      <a:endParaRPr lang="en-AU" sz="1800" dirty="0">
                        <a:effectLst/>
                      </a:endParaRPr>
                    </a:p>
                    <a:p>
                      <a:pPr marL="342900" lvl="0" indent="-342900">
                        <a:lnSpc>
                          <a:spcPct val="107000"/>
                        </a:lnSpc>
                        <a:spcAft>
                          <a:spcPts val="800"/>
                        </a:spcAft>
                        <a:buFont typeface="Times New Roman" panose="02020603050405020304" pitchFamily="18" charset="0"/>
                        <a:buChar char="-"/>
                      </a:pPr>
                      <a:r>
                        <a:rPr lang="en-US" sz="1800" dirty="0">
                          <a:effectLst/>
                        </a:rPr>
                        <a:t>Login Button Clicked</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Admin Dashboard needs to be displayed.</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Admin Dashboard was displayed.</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PASSED</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223053"/>
                  </a:ext>
                </a:extLst>
              </a:tr>
              <a:tr h="1186349">
                <a:tc>
                  <a:txBody>
                    <a:bodyPr/>
                    <a:lstStyle/>
                    <a:p>
                      <a:pPr marL="0" lvl="0" indent="0">
                        <a:lnSpc>
                          <a:spcPct val="107000"/>
                        </a:lnSpc>
                        <a:spcAft>
                          <a:spcPts val="800"/>
                        </a:spcAft>
                        <a:buFont typeface="+mj-lt"/>
                        <a:buNone/>
                      </a:pPr>
                      <a:r>
                        <a:rPr lang="en-US" sz="1800" dirty="0">
                          <a:effectLst/>
                        </a:rPr>
                        <a:t>2.  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Login Portal Check</a:t>
                      </a:r>
                      <a:endParaRPr lang="en-AU" sz="1800">
                        <a:effectLst/>
                      </a:endParaRPr>
                    </a:p>
                    <a:p>
                      <a:pPr>
                        <a:lnSpc>
                          <a:spcPct val="107000"/>
                        </a:lnSpc>
                        <a:spcAft>
                          <a:spcPts val="800"/>
                        </a:spcAft>
                      </a:pPr>
                      <a:r>
                        <a:rPr lang="en-US" sz="1800">
                          <a:effectLst/>
                        </a:rPr>
                        <a:t>(For Member Login)</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buFont typeface="Times New Roman" panose="02020603050405020304" pitchFamily="18" charset="0"/>
                        <a:buChar char="-"/>
                      </a:pPr>
                      <a:r>
                        <a:rPr lang="en-US" sz="1800">
                          <a:effectLst/>
                        </a:rPr>
                        <a:t>Username: student</a:t>
                      </a:r>
                      <a:endParaRPr lang="en-AU" sz="1800">
                        <a:effectLst/>
                      </a:endParaRPr>
                    </a:p>
                    <a:p>
                      <a:pPr marL="342900" lvl="0" indent="-342900">
                        <a:lnSpc>
                          <a:spcPct val="107000"/>
                        </a:lnSpc>
                        <a:buFont typeface="Times New Roman" panose="02020603050405020304" pitchFamily="18" charset="0"/>
                        <a:buChar char="-"/>
                      </a:pPr>
                      <a:r>
                        <a:rPr lang="en-US" sz="1800">
                          <a:effectLst/>
                        </a:rPr>
                        <a:t>Password: student1</a:t>
                      </a:r>
                      <a:endParaRPr lang="en-AU" sz="1800">
                        <a:effectLst/>
                      </a:endParaRPr>
                    </a:p>
                    <a:p>
                      <a:pPr marL="342900" lvl="0" indent="-342900">
                        <a:lnSpc>
                          <a:spcPct val="107000"/>
                        </a:lnSpc>
                        <a:spcAft>
                          <a:spcPts val="800"/>
                        </a:spcAft>
                        <a:buFont typeface="Times New Roman" panose="02020603050405020304" pitchFamily="18" charset="0"/>
                        <a:buChar char="-"/>
                      </a:pPr>
                      <a:r>
                        <a:rPr lang="en-US" sz="1800">
                          <a:effectLst/>
                        </a:rPr>
                        <a:t>Login Button Clicked</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Member Dashboard needs to be displayed.</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Member Dashboard was displayed.</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PASSED</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1007676"/>
                  </a:ext>
                </a:extLst>
              </a:tr>
            </a:tbl>
          </a:graphicData>
        </a:graphic>
      </p:graphicFrame>
      <p:sp>
        <p:nvSpPr>
          <p:cNvPr id="7" name="Title 1">
            <a:extLst>
              <a:ext uri="{FF2B5EF4-FFF2-40B4-BE49-F238E27FC236}">
                <a16:creationId xmlns:a16="http://schemas.microsoft.com/office/drawing/2014/main" id="{49A5ADE1-D501-4FA9-B8CE-96430BD4F6F7}"/>
              </a:ext>
            </a:extLst>
          </p:cNvPr>
          <p:cNvSpPr txBox="1">
            <a:spLocks/>
          </p:cNvSpPr>
          <p:nvPr/>
        </p:nvSpPr>
        <p:spPr>
          <a:xfrm>
            <a:off x="1524000" y="1761005"/>
            <a:ext cx="9144000" cy="8426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dirty="0"/>
          </a:p>
        </p:txBody>
      </p:sp>
      <p:sp>
        <p:nvSpPr>
          <p:cNvPr id="9" name="Title 8">
            <a:extLst>
              <a:ext uri="{FF2B5EF4-FFF2-40B4-BE49-F238E27FC236}">
                <a16:creationId xmlns:a16="http://schemas.microsoft.com/office/drawing/2014/main" id="{3318AAD0-BA76-49D3-8EA9-96A3E0BE001A}"/>
              </a:ext>
            </a:extLst>
          </p:cNvPr>
          <p:cNvSpPr>
            <a:spLocks noGrp="1"/>
          </p:cNvSpPr>
          <p:nvPr>
            <p:ph type="title"/>
          </p:nvPr>
        </p:nvSpPr>
        <p:spPr>
          <a:xfrm>
            <a:off x="646111" y="452718"/>
            <a:ext cx="9404723" cy="842624"/>
          </a:xfrm>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TEST OF THE USER STORY IMPLEMENTATION</a:t>
            </a:r>
            <a:endParaRPr lang="en-AU" sz="3200" dirty="0"/>
          </a:p>
        </p:txBody>
      </p:sp>
    </p:spTree>
    <p:extLst>
      <p:ext uri="{BB962C8B-B14F-4D97-AF65-F5344CB8AC3E}">
        <p14:creationId xmlns:p14="http://schemas.microsoft.com/office/powerpoint/2010/main" val="28480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DD5-2DF0-4880-95B8-3338EB2A7EA9}"/>
              </a:ext>
            </a:extLst>
          </p:cNvPr>
          <p:cNvSpPr>
            <a:spLocks noGrp="1"/>
          </p:cNvSpPr>
          <p:nvPr>
            <p:ph type="title"/>
          </p:nvPr>
        </p:nvSpPr>
        <p:spPr>
          <a:xfrm>
            <a:off x="646111" y="452718"/>
            <a:ext cx="9404723" cy="928821"/>
          </a:xfrm>
        </p:spPr>
        <p:txBody>
          <a:bodyPr/>
          <a:lstStyle/>
          <a:p>
            <a:r>
              <a:rPr lang="en-AU" dirty="0"/>
              <a:t>TEST EVIDENCES</a:t>
            </a:r>
          </a:p>
        </p:txBody>
      </p:sp>
      <p:sp>
        <p:nvSpPr>
          <p:cNvPr id="4" name="Rectangle 2">
            <a:extLst>
              <a:ext uri="{FF2B5EF4-FFF2-40B4-BE49-F238E27FC236}">
                <a16:creationId xmlns:a16="http://schemas.microsoft.com/office/drawing/2014/main" id="{9CD43F4E-F546-44C5-A218-E26B56903F8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2049" name="Picture 1">
            <a:extLst>
              <a:ext uri="{FF2B5EF4-FFF2-40B4-BE49-F238E27FC236}">
                <a16:creationId xmlns:a16="http://schemas.microsoft.com/office/drawing/2014/main" id="{C920B3BA-26D6-4CBB-82B2-D36F3B35D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664" t="17406" r="21437" b="35320"/>
          <a:stretch>
            <a:fillRect/>
          </a:stretch>
        </p:blipFill>
        <p:spPr bwMode="auto">
          <a:xfrm>
            <a:off x="758757" y="2055813"/>
            <a:ext cx="3673260" cy="3927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13894A8-7D46-43C5-BB38-522187BB8A8C}"/>
              </a:ext>
            </a:extLst>
          </p:cNvPr>
          <p:cNvSpPr>
            <a:spLocks noChangeArrowheads="1"/>
          </p:cNvSpPr>
          <p:nvPr/>
        </p:nvSpPr>
        <p:spPr bwMode="auto">
          <a:xfrm>
            <a:off x="1341782" y="6117650"/>
            <a:ext cx="244502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en-US" sz="900" b="0" i="1" u="none" strike="noStrike" cap="none" normalizeH="0" baseline="0" dirty="0">
                <a:ln>
                  <a:noFill/>
                </a:ln>
                <a:effectLst/>
                <a:latin typeface="Arial" panose="020B0604020202020204" pitchFamily="34" charset="0"/>
                <a:ea typeface="Calibri" panose="020F0502020204030204" pitchFamily="34" charset="0"/>
                <a:cs typeface="Times New Roman" panose="02020603050405020304" pitchFamily="18" charset="0"/>
              </a:rPr>
              <a:t>Figure 1 Admin Logging in from Login Page</a:t>
            </a:r>
            <a:endParaRPr kumimoji="0" lang="en-AU" altLang="en-US" sz="1800" b="0" i="0" u="none" strike="noStrike" cap="none" normalizeH="0" baseline="0" dirty="0">
              <a:ln>
                <a:noFill/>
              </a:ln>
              <a:effectLst/>
              <a:latin typeface="Arial" panose="020B0604020202020204" pitchFamily="34" charset="0"/>
            </a:endParaRPr>
          </a:p>
        </p:txBody>
      </p:sp>
      <p:pic>
        <p:nvPicPr>
          <p:cNvPr id="7" name="Picture 6">
            <a:extLst>
              <a:ext uri="{FF2B5EF4-FFF2-40B4-BE49-F238E27FC236}">
                <a16:creationId xmlns:a16="http://schemas.microsoft.com/office/drawing/2014/main" id="{1340B660-8AE6-4C3D-B04D-DCB221816B72}"/>
              </a:ext>
            </a:extLst>
          </p:cNvPr>
          <p:cNvPicPr/>
          <p:nvPr/>
        </p:nvPicPr>
        <p:blipFill rotWithShape="1">
          <a:blip r:embed="rId3"/>
          <a:srcRect l="3306" r="1337" b="2494"/>
          <a:stretch/>
        </p:blipFill>
        <p:spPr bwMode="auto">
          <a:xfrm>
            <a:off x="5596981" y="2055813"/>
            <a:ext cx="4729775" cy="3589613"/>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302A8C29-120E-49BA-B5E6-BF6EC0C9B34E}"/>
              </a:ext>
            </a:extLst>
          </p:cNvPr>
          <p:cNvSpPr txBox="1"/>
          <p:nvPr/>
        </p:nvSpPr>
        <p:spPr>
          <a:xfrm>
            <a:off x="5954992" y="5978503"/>
            <a:ext cx="4013751" cy="276999"/>
          </a:xfrm>
          <a:prstGeom prst="rect">
            <a:avLst/>
          </a:prstGeom>
          <a:noFill/>
        </p:spPr>
        <p:txBody>
          <a:bodyPr wrap="square">
            <a:spAutoFit/>
          </a:bodyPr>
          <a:lstStyle/>
          <a:p>
            <a:pPr algn="ctr">
              <a:spcAft>
                <a:spcPts val="1000"/>
              </a:spcAft>
            </a:pPr>
            <a:r>
              <a:rPr lang="en-AU" sz="1200" i="1" dirty="0">
                <a:effectLst/>
                <a:latin typeface="Times New Roman" panose="02020603050405020304" pitchFamily="18" charset="0"/>
                <a:ea typeface="Calibri" panose="020F0502020204030204" pitchFamily="34" charset="0"/>
                <a:cs typeface="Times New Roman" panose="02020603050405020304" pitchFamily="18" charset="0"/>
              </a:rPr>
              <a:t>Figure 2 Admin Dashboard displayed after Admin Logged In</a:t>
            </a:r>
          </a:p>
        </p:txBody>
      </p:sp>
    </p:spTree>
    <p:extLst>
      <p:ext uri="{BB962C8B-B14F-4D97-AF65-F5344CB8AC3E}">
        <p14:creationId xmlns:p14="http://schemas.microsoft.com/office/powerpoint/2010/main" val="39746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DD5-2DF0-4880-95B8-3338EB2A7EA9}"/>
              </a:ext>
            </a:extLst>
          </p:cNvPr>
          <p:cNvSpPr>
            <a:spLocks noGrp="1"/>
          </p:cNvSpPr>
          <p:nvPr>
            <p:ph type="title"/>
          </p:nvPr>
        </p:nvSpPr>
        <p:spPr>
          <a:xfrm>
            <a:off x="646111" y="452718"/>
            <a:ext cx="9404723" cy="859247"/>
          </a:xfrm>
        </p:spPr>
        <p:txBody>
          <a:bodyPr/>
          <a:lstStyle/>
          <a:p>
            <a:r>
              <a:rPr lang="en-AU" dirty="0"/>
              <a:t>TEST EVIDENCES</a:t>
            </a:r>
          </a:p>
        </p:txBody>
      </p:sp>
      <p:sp>
        <p:nvSpPr>
          <p:cNvPr id="4" name="Rectangle 2">
            <a:extLst>
              <a:ext uri="{FF2B5EF4-FFF2-40B4-BE49-F238E27FC236}">
                <a16:creationId xmlns:a16="http://schemas.microsoft.com/office/drawing/2014/main" id="{9CD43F4E-F546-44C5-A218-E26B56903F8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p>
        </p:txBody>
      </p:sp>
      <p:pic>
        <p:nvPicPr>
          <p:cNvPr id="8" name="Picture 7">
            <a:extLst>
              <a:ext uri="{FF2B5EF4-FFF2-40B4-BE49-F238E27FC236}">
                <a16:creationId xmlns:a16="http://schemas.microsoft.com/office/drawing/2014/main" id="{52270602-58C5-43BB-BD3D-951F57B593B3}"/>
              </a:ext>
            </a:extLst>
          </p:cNvPr>
          <p:cNvPicPr/>
          <p:nvPr/>
        </p:nvPicPr>
        <p:blipFill rotWithShape="1">
          <a:blip r:embed="rId2"/>
          <a:srcRect l="53542" t="18049" r="21435" b="34027"/>
          <a:stretch/>
        </p:blipFill>
        <p:spPr bwMode="auto">
          <a:xfrm>
            <a:off x="838200" y="1963599"/>
            <a:ext cx="4031974" cy="403963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27AB277-37E2-4CF8-988A-44AF301B50AA}"/>
              </a:ext>
            </a:extLst>
          </p:cNvPr>
          <p:cNvPicPr/>
          <p:nvPr/>
        </p:nvPicPr>
        <p:blipFill rotWithShape="1">
          <a:blip r:embed="rId3"/>
          <a:srcRect l="2734" t="1128" r="1838" b="3104"/>
          <a:stretch/>
        </p:blipFill>
        <p:spPr bwMode="auto">
          <a:xfrm>
            <a:off x="5529470" y="2044879"/>
            <a:ext cx="4916556" cy="342341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55774BF7-3135-4FA6-8C0C-B90F1705064D}"/>
              </a:ext>
            </a:extLst>
          </p:cNvPr>
          <p:cNvSpPr txBox="1"/>
          <p:nvPr/>
        </p:nvSpPr>
        <p:spPr>
          <a:xfrm>
            <a:off x="1328945" y="6137646"/>
            <a:ext cx="3050484" cy="276999"/>
          </a:xfrm>
          <a:prstGeom prst="rect">
            <a:avLst/>
          </a:prstGeom>
          <a:noFill/>
        </p:spPr>
        <p:txBody>
          <a:bodyPr wrap="square">
            <a:spAutoFit/>
          </a:bodyPr>
          <a:lstStyle/>
          <a:p>
            <a:pPr algn="ctr">
              <a:spcAft>
                <a:spcPts val="1000"/>
              </a:spcAft>
            </a:pPr>
            <a:r>
              <a:rPr lang="en-AU" sz="1200" i="1" dirty="0">
                <a:effectLst/>
                <a:latin typeface="Times New Roman" panose="02020603050405020304" pitchFamily="18" charset="0"/>
                <a:ea typeface="Calibri" panose="020F0502020204030204" pitchFamily="34" charset="0"/>
                <a:cs typeface="Times New Roman" panose="02020603050405020304" pitchFamily="18" charset="0"/>
              </a:rPr>
              <a:t>Figure 3 Member Logging in from Login Page</a:t>
            </a:r>
          </a:p>
        </p:txBody>
      </p:sp>
      <p:sp>
        <p:nvSpPr>
          <p:cNvPr id="13" name="TextBox 12">
            <a:extLst>
              <a:ext uri="{FF2B5EF4-FFF2-40B4-BE49-F238E27FC236}">
                <a16:creationId xmlns:a16="http://schemas.microsoft.com/office/drawing/2014/main" id="{F833A972-E94A-43D9-A4AE-914355DDB092}"/>
              </a:ext>
            </a:extLst>
          </p:cNvPr>
          <p:cNvSpPr txBox="1"/>
          <p:nvPr/>
        </p:nvSpPr>
        <p:spPr>
          <a:xfrm>
            <a:off x="6096000" y="5659920"/>
            <a:ext cx="4155384" cy="276999"/>
          </a:xfrm>
          <a:prstGeom prst="rect">
            <a:avLst/>
          </a:prstGeom>
          <a:noFill/>
        </p:spPr>
        <p:txBody>
          <a:bodyPr wrap="square">
            <a:spAutoFit/>
          </a:bodyPr>
          <a:lstStyle/>
          <a:p>
            <a:pPr algn="ctr">
              <a:spcAft>
                <a:spcPts val="1000"/>
              </a:spcAft>
            </a:pPr>
            <a:r>
              <a:rPr lang="en-AU" sz="1200" i="1" dirty="0">
                <a:effectLst/>
                <a:latin typeface="Times New Roman" panose="02020603050405020304" pitchFamily="18" charset="0"/>
                <a:ea typeface="Calibri" panose="020F0502020204030204" pitchFamily="34" charset="0"/>
                <a:cs typeface="Times New Roman" panose="02020603050405020304" pitchFamily="18" charset="0"/>
              </a:rPr>
              <a:t>Figure 4 Member Dashboard displayed after Member Logged In</a:t>
            </a:r>
          </a:p>
        </p:txBody>
      </p:sp>
    </p:spTree>
    <p:extLst>
      <p:ext uri="{BB962C8B-B14F-4D97-AF65-F5344CB8AC3E}">
        <p14:creationId xmlns:p14="http://schemas.microsoft.com/office/powerpoint/2010/main" val="166518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CE30-213A-4BC4-93C4-359B5914B599}"/>
              </a:ext>
            </a:extLst>
          </p:cNvPr>
          <p:cNvSpPr>
            <a:spLocks noGrp="1"/>
          </p:cNvSpPr>
          <p:nvPr>
            <p:ph type="title"/>
          </p:nvPr>
        </p:nvSpPr>
        <p:spPr>
          <a:xfrm>
            <a:off x="991345" y="224805"/>
            <a:ext cx="9404723" cy="471013"/>
          </a:xfrm>
        </p:spPr>
        <p:txBody>
          <a:bodyPr/>
          <a:lstStyle/>
          <a:p>
            <a:r>
              <a:rPr lang="en-IN" sz="2800" dirty="0"/>
              <a:t>RISK MANAGEMENT PLAN - INTRODUCTION</a:t>
            </a:r>
          </a:p>
        </p:txBody>
      </p:sp>
      <p:sp>
        <p:nvSpPr>
          <p:cNvPr id="3" name="Content Placeholder 2">
            <a:extLst>
              <a:ext uri="{FF2B5EF4-FFF2-40B4-BE49-F238E27FC236}">
                <a16:creationId xmlns:a16="http://schemas.microsoft.com/office/drawing/2014/main" id="{553C2513-56E1-4159-B780-E4B0D724E82E}"/>
              </a:ext>
            </a:extLst>
          </p:cNvPr>
          <p:cNvSpPr>
            <a:spLocks noGrp="1"/>
          </p:cNvSpPr>
          <p:nvPr>
            <p:ph idx="1"/>
          </p:nvPr>
        </p:nvSpPr>
        <p:spPr>
          <a:xfrm>
            <a:off x="991345" y="1278293"/>
            <a:ext cx="9318982" cy="5119395"/>
          </a:xfrm>
        </p:spPr>
        <p:txBody>
          <a:bodyPr/>
          <a:lstStyle/>
          <a:p>
            <a:pPr marL="0" indent="0">
              <a:buNone/>
            </a:pPr>
            <a:r>
              <a:rPr lang="en-IN" b="1" dirty="0"/>
              <a:t>What is risk and risk management?</a:t>
            </a:r>
          </a:p>
          <a:p>
            <a:pPr marL="0" indent="0" algn="just">
              <a:lnSpc>
                <a:spcPct val="15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Various risk may occur during the project development lifecycle; risk cannot be avoided but the impact of such risks can be vastly reduced with the help of project plan Therefore, the risk that may occur in the project are clearly identified with its occurrence and impact. Some of the risk that can occur in the discussed project are given below with their probability, impact on the project, threats caused by it on the project and mitigation strategy to reduce the impact of such risks.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5" name="Video 4">
            <a:hlinkClick r:id="" action="ppaction://media"/>
            <a:extLst>
              <a:ext uri="{FF2B5EF4-FFF2-40B4-BE49-F238E27FC236}">
                <a16:creationId xmlns:a16="http://schemas.microsoft.com/office/drawing/2014/main" id="{89837B31-847E-4913-BE10-03CF59B1EA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0" y="5143500"/>
            <a:ext cx="2285999" cy="1714500"/>
          </a:xfrm>
          <a:prstGeom prst="rect">
            <a:avLst/>
          </a:prstGeom>
        </p:spPr>
      </p:pic>
      <p:pic>
        <p:nvPicPr>
          <p:cNvPr id="6" name="Picture 5" descr="A person wearing glasses&#10;&#10;Description automatically generated with medium confidence">
            <a:extLst>
              <a:ext uri="{FF2B5EF4-FFF2-40B4-BE49-F238E27FC236}">
                <a16:creationId xmlns:a16="http://schemas.microsoft.com/office/drawing/2014/main" id="{E90D4E45-E7CD-4BD5-B982-02C0ABBE9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3630" y="5232504"/>
            <a:ext cx="2090737" cy="1536492"/>
          </a:xfrm>
          <a:prstGeom prst="rect">
            <a:avLst/>
          </a:prstGeom>
        </p:spPr>
      </p:pic>
    </p:spTree>
    <p:extLst>
      <p:ext uri="{BB962C8B-B14F-4D97-AF65-F5344CB8AC3E}">
        <p14:creationId xmlns:p14="http://schemas.microsoft.com/office/powerpoint/2010/main" val="34428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152</TotalTime>
  <Words>1328</Words>
  <Application>Microsoft Office PowerPoint</Application>
  <PresentationFormat>Widescreen</PresentationFormat>
  <Paragraphs>173</Paragraphs>
  <Slides>15</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Symbol</vt:lpstr>
      <vt:lpstr>Times New Roman</vt:lpstr>
      <vt:lpstr>Wingdings 3</vt:lpstr>
      <vt:lpstr>Ion</vt:lpstr>
      <vt:lpstr>SPRINT 3 REVIEW</vt:lpstr>
      <vt:lpstr>TEAM MEMBERS </vt:lpstr>
      <vt:lpstr>SPRINT 3: WHAT WE DID.</vt:lpstr>
      <vt:lpstr>Quality Management Plan</vt:lpstr>
      <vt:lpstr>IMPLEMENTATION OF USER STORY</vt:lpstr>
      <vt:lpstr>TEST OF THE USER STORY IMPLEMENTATION</vt:lpstr>
      <vt:lpstr>TEST EVIDENCES</vt:lpstr>
      <vt:lpstr>TEST EVIDENCES</vt:lpstr>
      <vt:lpstr>RISK MANAGEMENT PLAN - INTRODUCTION</vt:lpstr>
      <vt:lpstr>RISK MANAGEMENT PLAN – INTRODUCTION </vt:lpstr>
      <vt:lpstr>RISK MANAGEMENT PLAN IN THIS PROJECT</vt:lpstr>
      <vt:lpstr>PowerPoint Presentation</vt:lpstr>
      <vt:lpstr>RISK MANAGEMENT PLAN - CONTD</vt:lpstr>
      <vt:lpstr>SPRINT 3: SUMMARY</vt:lpstr>
      <vt:lpstr>SPRINT 4: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User Story</dc:title>
  <dc:creator>Adarsha Mani Lamichhane</dc:creator>
  <cp:lastModifiedBy>JAVAGAL</cp:lastModifiedBy>
  <cp:revision>19</cp:revision>
  <dcterms:created xsi:type="dcterms:W3CDTF">2021-08-15T03:08:37Z</dcterms:created>
  <dcterms:modified xsi:type="dcterms:W3CDTF">2021-08-24T09:52:13Z</dcterms:modified>
</cp:coreProperties>
</file>